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62" r:id="rId4"/>
    <p:sldId id="263" r:id="rId5"/>
    <p:sldId id="264" r:id="rId6"/>
    <p:sldId id="265" r:id="rId7"/>
    <p:sldId id="266" r:id="rId8"/>
    <p:sldId id="267" r:id="rId9"/>
    <p:sldId id="268" r:id="rId10"/>
    <p:sldId id="269" r:id="rId11"/>
    <p:sldId id="270" r:id="rId12"/>
    <p:sldId id="271" r:id="rId13"/>
    <p:sldId id="272"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323" r:id="rId31"/>
    <p:sldId id="290" r:id="rId32"/>
    <p:sldId id="291" r:id="rId33"/>
    <p:sldId id="329" r:id="rId34"/>
    <p:sldId id="328" r:id="rId35"/>
    <p:sldId id="293" r:id="rId36"/>
    <p:sldId id="324" r:id="rId37"/>
    <p:sldId id="325" r:id="rId38"/>
    <p:sldId id="326" r:id="rId39"/>
    <p:sldId id="327" r:id="rId40"/>
    <p:sldId id="321" r:id="rId41"/>
    <p:sldId id="322" r:id="rId42"/>
    <p:sldId id="258" r:id="rId43"/>
    <p:sldId id="259" r:id="rId4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p:cViewPr varScale="1">
        <p:scale>
          <a:sx n="137" d="100"/>
          <a:sy n="137" d="100"/>
        </p:scale>
        <p:origin x="144" y="306"/>
      </p:cViewPr>
      <p:guideLst>
        <p:guide orient="horz" pos="1620"/>
        <p:guide pos="2880"/>
      </p:guideLst>
    </p:cSldViewPr>
  </p:slideViewPr>
  <p:notesTextViewPr>
    <p:cViewPr>
      <p:scale>
        <a:sx n="1" d="1"/>
        <a:sy n="1" d="1"/>
      </p:scale>
      <p:origin x="0" y="0"/>
    </p:cViewPr>
  </p:notesTextViewPr>
  <p:sorterViewPr>
    <p:cViewPr>
      <p:scale>
        <a:sx n="140" d="100"/>
        <a:sy n="140" d="100"/>
      </p:scale>
      <p:origin x="0" y="-85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Global Digital Signage Market Value (In Billions $)</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Global Digital Signage Market Value (In Billions)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Sheet1!$B$2:$B$8</c:f>
              <c:numCache>
                <c:formatCode>General</c:formatCode>
                <c:ptCount val="7"/>
                <c:pt idx="0">
                  <c:v>5</c:v>
                </c:pt>
                <c:pt idx="1">
                  <c:v>6</c:v>
                </c:pt>
                <c:pt idx="2">
                  <c:v>7</c:v>
                </c:pt>
                <c:pt idx="3">
                  <c:v>8.3000000000000007</c:v>
                </c:pt>
                <c:pt idx="4">
                  <c:v>10</c:v>
                </c:pt>
                <c:pt idx="5">
                  <c:v>14</c:v>
                </c:pt>
                <c:pt idx="6">
                  <c:v>15.5</c:v>
                </c:pt>
              </c:numCache>
            </c:numRef>
          </c:val>
        </c:ser>
        <c:dLbls>
          <c:dLblPos val="outEnd"/>
          <c:showLegendKey val="0"/>
          <c:showVal val="1"/>
          <c:showCatName val="0"/>
          <c:showSerName val="0"/>
          <c:showPercent val="0"/>
          <c:showBubbleSize val="0"/>
        </c:dLbls>
        <c:gapWidth val="100"/>
        <c:overlap val="-24"/>
        <c:axId val="274734416"/>
        <c:axId val="333416608"/>
      </c:barChart>
      <c:catAx>
        <c:axId val="27473441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33416608"/>
        <c:crosses val="autoZero"/>
        <c:auto val="1"/>
        <c:lblAlgn val="ctr"/>
        <c:lblOffset val="100"/>
        <c:noMultiLvlLbl val="0"/>
      </c:catAx>
      <c:valAx>
        <c:axId val="333416608"/>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74734416"/>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E1D065-36E4-42B1-80D4-B714F3BF1E11}" type="doc">
      <dgm:prSet loTypeId="urn:microsoft.com/office/officeart/2005/8/layout/radial4" loCatId="relationship" qsTypeId="urn:microsoft.com/office/officeart/2005/8/quickstyle/3d1" qsCatId="3D" csTypeId="urn:microsoft.com/office/officeart/2005/8/colors/accent2_2" csCatId="accent2" phldr="1"/>
      <dgm:spPr/>
      <dgm:t>
        <a:bodyPr/>
        <a:lstStyle/>
        <a:p>
          <a:endParaRPr lang="en-US"/>
        </a:p>
      </dgm:t>
    </dgm:pt>
    <dgm:pt modelId="{D28E2E01-1BE5-4711-A428-7DB1ABD64F7E}">
      <dgm:prSet phldrT="[Text]" custT="1"/>
      <dgm:spPr/>
      <dgm:t>
        <a:bodyPr/>
        <a:lstStyle/>
        <a:p>
          <a:pPr algn="ctr"/>
          <a:r>
            <a:rPr lang="en-US" sz="3200" dirty="0" smtClean="0"/>
            <a:t>Digital Signage</a:t>
          </a:r>
          <a:endParaRPr lang="en-US" sz="3200" dirty="0"/>
        </a:p>
      </dgm:t>
    </dgm:pt>
    <dgm:pt modelId="{E35208D8-6499-429D-8AD5-639CB0820C94}" type="parTrans" cxnId="{DEBC7350-8904-4162-884C-EB851D292BFC}">
      <dgm:prSet/>
      <dgm:spPr/>
      <dgm:t>
        <a:bodyPr/>
        <a:lstStyle/>
        <a:p>
          <a:pPr algn="l"/>
          <a:endParaRPr lang="en-US" sz="1050"/>
        </a:p>
      </dgm:t>
    </dgm:pt>
    <dgm:pt modelId="{93EA2122-78DB-4A3F-A15E-EB70DC2805EB}" type="sibTrans" cxnId="{DEBC7350-8904-4162-884C-EB851D292BFC}">
      <dgm:prSet/>
      <dgm:spPr/>
      <dgm:t>
        <a:bodyPr/>
        <a:lstStyle/>
        <a:p>
          <a:pPr algn="l"/>
          <a:endParaRPr lang="en-US" sz="1050"/>
        </a:p>
      </dgm:t>
    </dgm:pt>
    <dgm:pt modelId="{F254AE75-0E9D-43D6-B108-BA6F07B17975}">
      <dgm:prSet phldrT="[Text]" custT="1"/>
      <dgm:spPr/>
      <dgm:t>
        <a:bodyPr/>
        <a:lstStyle/>
        <a:p>
          <a:pPr algn="l"/>
          <a:r>
            <a:rPr lang="en-US" sz="1050" b="1" dirty="0" smtClean="0"/>
            <a:t>Software</a:t>
          </a:r>
          <a:endParaRPr lang="en-US" sz="1050" b="1" dirty="0"/>
        </a:p>
      </dgm:t>
    </dgm:pt>
    <dgm:pt modelId="{0EBB5255-A78E-4C34-B45C-27B41162469D}" type="parTrans" cxnId="{170C085C-F574-4927-B961-A52AB7201FD8}">
      <dgm:prSet/>
      <dgm:spPr/>
      <dgm:t>
        <a:bodyPr/>
        <a:lstStyle/>
        <a:p>
          <a:pPr algn="l"/>
          <a:endParaRPr lang="en-US" sz="1050" dirty="0"/>
        </a:p>
      </dgm:t>
    </dgm:pt>
    <dgm:pt modelId="{7DB4B2B1-A10A-459A-9898-48118FA0BECC}" type="sibTrans" cxnId="{170C085C-F574-4927-B961-A52AB7201FD8}">
      <dgm:prSet/>
      <dgm:spPr/>
      <dgm:t>
        <a:bodyPr/>
        <a:lstStyle/>
        <a:p>
          <a:pPr algn="l"/>
          <a:endParaRPr lang="en-US" sz="1050"/>
        </a:p>
      </dgm:t>
    </dgm:pt>
    <dgm:pt modelId="{E1B132CF-6130-4905-A34C-5D8125DB8DCE}">
      <dgm:prSet phldrT="[Text]" custT="1"/>
      <dgm:spPr/>
      <dgm:t>
        <a:bodyPr/>
        <a:lstStyle/>
        <a:p>
          <a:pPr algn="l"/>
          <a:r>
            <a:rPr lang="en-US" sz="1050" b="1" dirty="0" smtClean="0"/>
            <a:t>Connectivity</a:t>
          </a:r>
          <a:endParaRPr lang="en-US" sz="1050" b="1" dirty="0"/>
        </a:p>
      </dgm:t>
    </dgm:pt>
    <dgm:pt modelId="{FCF439E4-F89A-42B3-BC4C-6E7256DAEA20}" type="parTrans" cxnId="{2DD52787-4CA7-45ED-A83B-3CB1130AFA08}">
      <dgm:prSet/>
      <dgm:spPr/>
      <dgm:t>
        <a:bodyPr/>
        <a:lstStyle/>
        <a:p>
          <a:pPr algn="l"/>
          <a:endParaRPr lang="en-US" sz="1050" dirty="0"/>
        </a:p>
      </dgm:t>
    </dgm:pt>
    <dgm:pt modelId="{63974A49-3322-457B-ABEA-326EFD27890F}" type="sibTrans" cxnId="{2DD52787-4CA7-45ED-A83B-3CB1130AFA08}">
      <dgm:prSet/>
      <dgm:spPr/>
      <dgm:t>
        <a:bodyPr/>
        <a:lstStyle/>
        <a:p>
          <a:pPr algn="l"/>
          <a:endParaRPr lang="en-US" sz="1050"/>
        </a:p>
      </dgm:t>
    </dgm:pt>
    <dgm:pt modelId="{85663EF4-2DD0-4A15-9636-F2722F067D0E}">
      <dgm:prSet phldrT="[Text]" custT="1"/>
      <dgm:spPr/>
      <dgm:t>
        <a:bodyPr/>
        <a:lstStyle/>
        <a:p>
          <a:pPr algn="l"/>
          <a:r>
            <a:rPr lang="en-US" sz="1050" b="1" dirty="0" smtClean="0"/>
            <a:t>Operations</a:t>
          </a:r>
          <a:endParaRPr lang="en-US" sz="1050" b="1" dirty="0"/>
        </a:p>
      </dgm:t>
    </dgm:pt>
    <dgm:pt modelId="{1752D4A3-BB50-429C-845F-BEA4E0C26498}" type="parTrans" cxnId="{EFB0BA82-6B9E-421A-8589-9C3DD70AD4C6}">
      <dgm:prSet/>
      <dgm:spPr/>
      <dgm:t>
        <a:bodyPr/>
        <a:lstStyle/>
        <a:p>
          <a:pPr algn="l"/>
          <a:endParaRPr lang="en-US" sz="1050" dirty="0"/>
        </a:p>
      </dgm:t>
    </dgm:pt>
    <dgm:pt modelId="{FEDE9F9F-3D94-4BFF-A122-4C4BD16883A5}" type="sibTrans" cxnId="{EFB0BA82-6B9E-421A-8589-9C3DD70AD4C6}">
      <dgm:prSet/>
      <dgm:spPr/>
      <dgm:t>
        <a:bodyPr/>
        <a:lstStyle/>
        <a:p>
          <a:pPr algn="l"/>
          <a:endParaRPr lang="en-US" sz="1050"/>
        </a:p>
      </dgm:t>
    </dgm:pt>
    <dgm:pt modelId="{B058144A-C708-4632-8031-9D165BDBDAB6}">
      <dgm:prSet phldrT="[Text]" custT="1"/>
      <dgm:spPr/>
      <dgm:t>
        <a:bodyPr/>
        <a:lstStyle/>
        <a:p>
          <a:pPr algn="l"/>
          <a:r>
            <a:rPr lang="en-US" sz="1050" b="1" dirty="0" smtClean="0"/>
            <a:t>Scheduling</a:t>
          </a:r>
          <a:endParaRPr lang="en-US" sz="1050" b="1" dirty="0"/>
        </a:p>
      </dgm:t>
    </dgm:pt>
    <dgm:pt modelId="{FB7D2520-BFAD-44A1-86AE-95CE3B6340AF}" type="parTrans" cxnId="{03A13909-A38B-460E-9AF4-D8C2EC561FDA}">
      <dgm:prSet/>
      <dgm:spPr/>
      <dgm:t>
        <a:bodyPr/>
        <a:lstStyle/>
        <a:p>
          <a:pPr algn="l"/>
          <a:endParaRPr lang="en-US" sz="1050"/>
        </a:p>
      </dgm:t>
    </dgm:pt>
    <dgm:pt modelId="{5A1881DE-1B09-4DCC-8953-F0813805FE43}" type="sibTrans" cxnId="{03A13909-A38B-460E-9AF4-D8C2EC561FDA}">
      <dgm:prSet/>
      <dgm:spPr/>
      <dgm:t>
        <a:bodyPr/>
        <a:lstStyle/>
        <a:p>
          <a:pPr algn="l"/>
          <a:endParaRPr lang="en-US" sz="1050"/>
        </a:p>
      </dgm:t>
    </dgm:pt>
    <dgm:pt modelId="{AAFF2970-693F-48E7-B16B-1CBF1CCFA458}">
      <dgm:prSet phldrT="[Text]" custT="1"/>
      <dgm:spPr/>
      <dgm:t>
        <a:bodyPr/>
        <a:lstStyle/>
        <a:p>
          <a:pPr algn="l"/>
          <a:r>
            <a:rPr lang="en-US" sz="1050" b="1" dirty="0" smtClean="0"/>
            <a:t>Player</a:t>
          </a:r>
          <a:endParaRPr lang="en-US" sz="1050" b="1" dirty="0"/>
        </a:p>
      </dgm:t>
    </dgm:pt>
    <dgm:pt modelId="{5C17F63E-A012-4FAC-BEF0-2DE89B3FE6F0}" type="sibTrans" cxnId="{88A8A8D1-F66D-4288-BE85-72F56152D2AB}">
      <dgm:prSet/>
      <dgm:spPr/>
      <dgm:t>
        <a:bodyPr/>
        <a:lstStyle/>
        <a:p>
          <a:pPr algn="l"/>
          <a:endParaRPr lang="en-US" sz="1050"/>
        </a:p>
      </dgm:t>
    </dgm:pt>
    <dgm:pt modelId="{BABE05A6-5D05-4D0E-B8F0-43AEB11588BC}" type="parTrans" cxnId="{88A8A8D1-F66D-4288-BE85-72F56152D2AB}">
      <dgm:prSet/>
      <dgm:spPr/>
      <dgm:t>
        <a:bodyPr/>
        <a:lstStyle/>
        <a:p>
          <a:pPr algn="l"/>
          <a:endParaRPr lang="en-US" sz="1050"/>
        </a:p>
      </dgm:t>
    </dgm:pt>
    <dgm:pt modelId="{22747F28-C6E6-4190-B992-B9C3ED489161}">
      <dgm:prSet phldrT="[Text]" custT="1"/>
      <dgm:spPr/>
      <dgm:t>
        <a:bodyPr/>
        <a:lstStyle/>
        <a:p>
          <a:pPr algn="l"/>
          <a:r>
            <a:rPr lang="en-US" sz="1050" b="1" dirty="0" smtClean="0"/>
            <a:t>Control</a:t>
          </a:r>
          <a:endParaRPr lang="en-US" sz="1050" b="1" dirty="0"/>
        </a:p>
      </dgm:t>
    </dgm:pt>
    <dgm:pt modelId="{5D7A980F-E959-44F6-B3B1-C4144D0A7CFA}" type="parTrans" cxnId="{B2EDB127-EF6E-4573-92C7-A6EFF2828FA1}">
      <dgm:prSet/>
      <dgm:spPr/>
      <dgm:t>
        <a:bodyPr/>
        <a:lstStyle/>
        <a:p>
          <a:pPr algn="l"/>
          <a:endParaRPr lang="en-US" sz="1050"/>
        </a:p>
      </dgm:t>
    </dgm:pt>
    <dgm:pt modelId="{9ABCEBE8-0ECB-4F8E-B619-0F1ADCC64FB8}" type="sibTrans" cxnId="{B2EDB127-EF6E-4573-92C7-A6EFF2828FA1}">
      <dgm:prSet/>
      <dgm:spPr/>
      <dgm:t>
        <a:bodyPr/>
        <a:lstStyle/>
        <a:p>
          <a:pPr algn="l"/>
          <a:endParaRPr lang="en-US" sz="1050"/>
        </a:p>
      </dgm:t>
    </dgm:pt>
    <dgm:pt modelId="{2D0572F2-E2EA-458B-8FB4-3ABF2F8C4D3A}">
      <dgm:prSet phldrT="[Text]" custT="1"/>
      <dgm:spPr/>
      <dgm:t>
        <a:bodyPr/>
        <a:lstStyle/>
        <a:p>
          <a:pPr algn="l"/>
          <a:r>
            <a:rPr lang="en-US" sz="1050" b="1" dirty="0" smtClean="0"/>
            <a:t>Creation</a:t>
          </a:r>
          <a:endParaRPr lang="en-US" sz="1050" b="1" dirty="0"/>
        </a:p>
      </dgm:t>
    </dgm:pt>
    <dgm:pt modelId="{C309987D-DA00-49B8-ACBF-BA095597D1C3}" type="parTrans" cxnId="{5BF7D8AD-C48C-4937-9611-DAF299C814AC}">
      <dgm:prSet/>
      <dgm:spPr/>
      <dgm:t>
        <a:bodyPr/>
        <a:lstStyle/>
        <a:p>
          <a:pPr algn="l"/>
          <a:endParaRPr lang="en-US" sz="1050"/>
        </a:p>
      </dgm:t>
    </dgm:pt>
    <dgm:pt modelId="{1C1EFFC8-AD94-4A87-BBFD-CF9333B35DB9}" type="sibTrans" cxnId="{5BF7D8AD-C48C-4937-9611-DAF299C814AC}">
      <dgm:prSet/>
      <dgm:spPr/>
      <dgm:t>
        <a:bodyPr/>
        <a:lstStyle/>
        <a:p>
          <a:pPr algn="l"/>
          <a:endParaRPr lang="en-US" sz="1050"/>
        </a:p>
      </dgm:t>
    </dgm:pt>
    <dgm:pt modelId="{422DBBCA-3888-406C-9594-A5243EFD6113}">
      <dgm:prSet phldrT="[Text]" custT="1"/>
      <dgm:spPr/>
      <dgm:t>
        <a:bodyPr/>
        <a:lstStyle/>
        <a:p>
          <a:pPr algn="l"/>
          <a:r>
            <a:rPr lang="en-US" sz="1050" b="1" dirty="0" smtClean="0"/>
            <a:t>Wired</a:t>
          </a:r>
          <a:endParaRPr lang="en-US" sz="1050" b="1" dirty="0"/>
        </a:p>
      </dgm:t>
    </dgm:pt>
    <dgm:pt modelId="{A60FE7C8-C124-467B-AD7A-E67CA6A448D7}" type="parTrans" cxnId="{ADFD72EE-4D0D-4FD3-9052-F25084BDDB61}">
      <dgm:prSet/>
      <dgm:spPr/>
      <dgm:t>
        <a:bodyPr/>
        <a:lstStyle/>
        <a:p>
          <a:pPr algn="l"/>
          <a:endParaRPr lang="en-US" sz="1050"/>
        </a:p>
      </dgm:t>
    </dgm:pt>
    <dgm:pt modelId="{B65EA8D2-81FC-45F9-AC3B-5014BC1BEA70}" type="sibTrans" cxnId="{ADFD72EE-4D0D-4FD3-9052-F25084BDDB61}">
      <dgm:prSet/>
      <dgm:spPr/>
      <dgm:t>
        <a:bodyPr/>
        <a:lstStyle/>
        <a:p>
          <a:pPr algn="l"/>
          <a:endParaRPr lang="en-US" sz="1050"/>
        </a:p>
      </dgm:t>
    </dgm:pt>
    <dgm:pt modelId="{47492AB1-BAE4-4C70-8B0F-7DA2F4CE6012}">
      <dgm:prSet phldrT="[Text]" custT="1"/>
      <dgm:spPr/>
      <dgm:t>
        <a:bodyPr/>
        <a:lstStyle/>
        <a:p>
          <a:pPr algn="l"/>
          <a:r>
            <a:rPr lang="en-US" sz="1050" b="1" dirty="0" smtClean="0"/>
            <a:t>Wireless</a:t>
          </a:r>
          <a:endParaRPr lang="en-US" sz="1050" b="1" dirty="0"/>
        </a:p>
      </dgm:t>
    </dgm:pt>
    <dgm:pt modelId="{CB89E78D-8A94-4E22-AC0D-4BE8AA425105}" type="parTrans" cxnId="{D4A5785A-00F6-480D-B17F-4013A6C19431}">
      <dgm:prSet/>
      <dgm:spPr/>
      <dgm:t>
        <a:bodyPr/>
        <a:lstStyle/>
        <a:p>
          <a:pPr algn="l"/>
          <a:endParaRPr lang="en-US" sz="1050"/>
        </a:p>
      </dgm:t>
    </dgm:pt>
    <dgm:pt modelId="{58791C0A-3311-4526-A412-C2A403AC28E2}" type="sibTrans" cxnId="{D4A5785A-00F6-480D-B17F-4013A6C19431}">
      <dgm:prSet/>
      <dgm:spPr/>
      <dgm:t>
        <a:bodyPr/>
        <a:lstStyle/>
        <a:p>
          <a:pPr algn="l"/>
          <a:endParaRPr lang="en-US" sz="1050"/>
        </a:p>
      </dgm:t>
    </dgm:pt>
    <dgm:pt modelId="{382A9AB6-7093-40F1-932B-5D4C59BFC8EB}">
      <dgm:prSet phldrT="[Text]" custT="1"/>
      <dgm:spPr/>
      <dgm:t>
        <a:bodyPr/>
        <a:lstStyle/>
        <a:p>
          <a:pPr algn="l"/>
          <a:r>
            <a:rPr lang="en-US" sz="1050" b="1" dirty="0" smtClean="0"/>
            <a:t>Cellular</a:t>
          </a:r>
          <a:endParaRPr lang="en-US" sz="1050" b="1" dirty="0"/>
        </a:p>
      </dgm:t>
    </dgm:pt>
    <dgm:pt modelId="{F4F41006-5693-4577-B70A-1B39EC8E4654}" type="parTrans" cxnId="{301C7AF6-B759-455B-A547-EC04EFDA16E3}">
      <dgm:prSet/>
      <dgm:spPr/>
      <dgm:t>
        <a:bodyPr/>
        <a:lstStyle/>
        <a:p>
          <a:pPr algn="l"/>
          <a:endParaRPr lang="en-US" sz="1050"/>
        </a:p>
      </dgm:t>
    </dgm:pt>
    <dgm:pt modelId="{A64BFE74-2D60-4218-B86D-38C682A1EDEB}" type="sibTrans" cxnId="{301C7AF6-B759-455B-A547-EC04EFDA16E3}">
      <dgm:prSet/>
      <dgm:spPr/>
      <dgm:t>
        <a:bodyPr/>
        <a:lstStyle/>
        <a:p>
          <a:pPr algn="l"/>
          <a:endParaRPr lang="en-US" sz="1050"/>
        </a:p>
      </dgm:t>
    </dgm:pt>
    <dgm:pt modelId="{2F5B1D85-64F1-41AC-BB90-2EA22FFDBC95}">
      <dgm:prSet phldrT="[Text]" custT="1"/>
      <dgm:spPr/>
      <dgm:t>
        <a:bodyPr/>
        <a:lstStyle/>
        <a:p>
          <a:pPr algn="l"/>
          <a:r>
            <a:rPr lang="en-US" sz="1050" b="1" dirty="0" smtClean="0"/>
            <a:t>Internet</a:t>
          </a:r>
          <a:endParaRPr lang="en-US" sz="1050" b="1" dirty="0"/>
        </a:p>
      </dgm:t>
    </dgm:pt>
    <dgm:pt modelId="{C2D3B1B4-C6EF-4762-8786-68A40BC156FB}" type="parTrans" cxnId="{2F006898-05B3-4F18-849B-F5EBAF18D1EC}">
      <dgm:prSet/>
      <dgm:spPr/>
      <dgm:t>
        <a:bodyPr/>
        <a:lstStyle/>
        <a:p>
          <a:pPr algn="l"/>
          <a:endParaRPr lang="en-US" sz="1050"/>
        </a:p>
      </dgm:t>
    </dgm:pt>
    <dgm:pt modelId="{805ADD92-50AF-43DE-8A05-D90623BD4AF8}" type="sibTrans" cxnId="{2F006898-05B3-4F18-849B-F5EBAF18D1EC}">
      <dgm:prSet/>
      <dgm:spPr/>
      <dgm:t>
        <a:bodyPr/>
        <a:lstStyle/>
        <a:p>
          <a:pPr algn="l"/>
          <a:endParaRPr lang="en-US" sz="1050"/>
        </a:p>
      </dgm:t>
    </dgm:pt>
    <dgm:pt modelId="{7BA4F768-5F13-4E32-AE2F-E0135E6A9F6E}">
      <dgm:prSet phldrT="[Text]" custT="1"/>
      <dgm:spPr/>
      <dgm:t>
        <a:bodyPr/>
        <a:lstStyle/>
        <a:p>
          <a:pPr algn="l"/>
          <a:r>
            <a:rPr lang="en-US" sz="1050" b="1" dirty="0" smtClean="0"/>
            <a:t>Network</a:t>
          </a:r>
          <a:endParaRPr lang="en-US" sz="1050" b="1" dirty="0"/>
        </a:p>
      </dgm:t>
    </dgm:pt>
    <dgm:pt modelId="{B1377EEE-BC00-45B8-96CA-D5E84A1091B2}" type="parTrans" cxnId="{A2F136A8-2F6A-4C3D-94F8-4960B4A31D32}">
      <dgm:prSet/>
      <dgm:spPr/>
      <dgm:t>
        <a:bodyPr/>
        <a:lstStyle/>
        <a:p>
          <a:pPr algn="l"/>
          <a:endParaRPr lang="en-US" sz="1050"/>
        </a:p>
      </dgm:t>
    </dgm:pt>
    <dgm:pt modelId="{DA474A9A-CCF8-4C7D-8B8D-6E2985EEF117}" type="sibTrans" cxnId="{A2F136A8-2F6A-4C3D-94F8-4960B4A31D32}">
      <dgm:prSet/>
      <dgm:spPr/>
      <dgm:t>
        <a:bodyPr/>
        <a:lstStyle/>
        <a:p>
          <a:pPr algn="l"/>
          <a:endParaRPr lang="en-US" sz="1050"/>
        </a:p>
      </dgm:t>
    </dgm:pt>
    <dgm:pt modelId="{6FA501D5-2E93-4898-B224-CBB3957AD0C7}">
      <dgm:prSet phldrT="[Text]" custT="1"/>
      <dgm:spPr/>
      <dgm:t>
        <a:bodyPr/>
        <a:lstStyle/>
        <a:p>
          <a:pPr algn="l"/>
          <a:r>
            <a:rPr lang="en-US" sz="1050" b="1" dirty="0" smtClean="0"/>
            <a:t>Maintenance</a:t>
          </a:r>
          <a:endParaRPr lang="en-US" sz="1050" b="1" dirty="0"/>
        </a:p>
      </dgm:t>
    </dgm:pt>
    <dgm:pt modelId="{42A7E353-3317-4584-BAAA-E7B291BE8868}" type="parTrans" cxnId="{86E3AD37-7EB3-414C-B214-4815C9C27F99}">
      <dgm:prSet/>
      <dgm:spPr/>
      <dgm:t>
        <a:bodyPr/>
        <a:lstStyle/>
        <a:p>
          <a:pPr algn="l"/>
          <a:endParaRPr lang="en-US" sz="1050"/>
        </a:p>
      </dgm:t>
    </dgm:pt>
    <dgm:pt modelId="{4940264A-F83A-4B46-8A97-A6CFA002798A}" type="sibTrans" cxnId="{86E3AD37-7EB3-414C-B214-4815C9C27F99}">
      <dgm:prSet/>
      <dgm:spPr/>
      <dgm:t>
        <a:bodyPr/>
        <a:lstStyle/>
        <a:p>
          <a:pPr algn="l"/>
          <a:endParaRPr lang="en-US" sz="1050"/>
        </a:p>
      </dgm:t>
    </dgm:pt>
    <dgm:pt modelId="{C4560397-F4BC-455F-9D8B-A9F277FB8BFB}">
      <dgm:prSet phldrT="[Text]" custT="1"/>
      <dgm:spPr/>
      <dgm:t>
        <a:bodyPr/>
        <a:lstStyle/>
        <a:p>
          <a:pPr algn="l"/>
          <a:r>
            <a:rPr lang="en-US" sz="1050" b="1" dirty="0" smtClean="0"/>
            <a:t>Installation</a:t>
          </a:r>
          <a:endParaRPr lang="en-US" sz="1050" b="1" dirty="0"/>
        </a:p>
      </dgm:t>
    </dgm:pt>
    <dgm:pt modelId="{BD71A52C-8709-4914-87FE-A5CEB279C2A2}" type="parTrans" cxnId="{2AA274A2-0BB3-43AC-80E3-29EE45664C79}">
      <dgm:prSet/>
      <dgm:spPr/>
      <dgm:t>
        <a:bodyPr/>
        <a:lstStyle/>
        <a:p>
          <a:pPr algn="l"/>
          <a:endParaRPr lang="en-US" sz="1050"/>
        </a:p>
      </dgm:t>
    </dgm:pt>
    <dgm:pt modelId="{793A30EC-FF6C-44AC-B8BB-2DBA3B55275A}" type="sibTrans" cxnId="{2AA274A2-0BB3-43AC-80E3-29EE45664C79}">
      <dgm:prSet/>
      <dgm:spPr/>
      <dgm:t>
        <a:bodyPr/>
        <a:lstStyle/>
        <a:p>
          <a:pPr algn="l"/>
          <a:endParaRPr lang="en-US" sz="1050"/>
        </a:p>
      </dgm:t>
    </dgm:pt>
    <dgm:pt modelId="{20A4CA04-B16F-45F8-9447-C37E3F20D021}">
      <dgm:prSet phldrT="[Text]" custT="1"/>
      <dgm:spPr/>
      <dgm:t>
        <a:bodyPr/>
        <a:lstStyle/>
        <a:p>
          <a:pPr algn="l"/>
          <a:r>
            <a:rPr lang="en-US" sz="1050" b="1" dirty="0" smtClean="0"/>
            <a:t>Service</a:t>
          </a:r>
          <a:endParaRPr lang="en-US" sz="1050" b="1" dirty="0"/>
        </a:p>
      </dgm:t>
    </dgm:pt>
    <dgm:pt modelId="{2E1B8FA2-F709-4F96-B04D-F6D7AA1AA476}" type="parTrans" cxnId="{F934734C-8F3D-46FB-BAEC-BEA8905F84DB}">
      <dgm:prSet/>
      <dgm:spPr/>
      <dgm:t>
        <a:bodyPr/>
        <a:lstStyle/>
        <a:p>
          <a:endParaRPr lang="en-US" sz="1050"/>
        </a:p>
      </dgm:t>
    </dgm:pt>
    <dgm:pt modelId="{D3885C3A-8CB0-4E43-BF7D-62A21A716941}" type="sibTrans" cxnId="{F934734C-8F3D-46FB-BAEC-BEA8905F84DB}">
      <dgm:prSet/>
      <dgm:spPr/>
      <dgm:t>
        <a:bodyPr/>
        <a:lstStyle/>
        <a:p>
          <a:endParaRPr lang="en-US" sz="1050"/>
        </a:p>
      </dgm:t>
    </dgm:pt>
    <dgm:pt modelId="{A5C51220-084D-4658-AEF0-E78BB86BF15F}">
      <dgm:prSet phldrT="[Text]" custT="1"/>
      <dgm:spPr/>
      <dgm:t>
        <a:bodyPr/>
        <a:lstStyle/>
        <a:p>
          <a:pPr algn="l"/>
          <a:r>
            <a:rPr lang="en-US" sz="1050" b="1" dirty="0" smtClean="0"/>
            <a:t>Support</a:t>
          </a:r>
          <a:endParaRPr lang="en-US" sz="1050" b="1" dirty="0"/>
        </a:p>
      </dgm:t>
    </dgm:pt>
    <dgm:pt modelId="{391C9F1F-D052-48AF-8422-60FBAE3A4B6D}" type="parTrans" cxnId="{9A175DD5-8315-4CF4-B83F-663B43B3FA6C}">
      <dgm:prSet/>
      <dgm:spPr/>
      <dgm:t>
        <a:bodyPr/>
        <a:lstStyle/>
        <a:p>
          <a:endParaRPr lang="en-US" sz="1050"/>
        </a:p>
      </dgm:t>
    </dgm:pt>
    <dgm:pt modelId="{9EF07B80-54C5-4B28-9B2B-A9413A3BADF3}" type="sibTrans" cxnId="{9A175DD5-8315-4CF4-B83F-663B43B3FA6C}">
      <dgm:prSet/>
      <dgm:spPr/>
      <dgm:t>
        <a:bodyPr/>
        <a:lstStyle/>
        <a:p>
          <a:endParaRPr lang="en-US" sz="1050"/>
        </a:p>
      </dgm:t>
    </dgm:pt>
    <dgm:pt modelId="{DF8B1783-D65B-40E5-AF68-1F10B4F75DF4}">
      <dgm:prSet phldrT="[Text]" custT="1"/>
      <dgm:spPr/>
      <dgm:t>
        <a:bodyPr/>
        <a:lstStyle/>
        <a:p>
          <a:pPr algn="l"/>
          <a:r>
            <a:rPr lang="en-US" sz="1050" b="1" dirty="0" smtClean="0"/>
            <a:t>Business</a:t>
          </a:r>
          <a:endParaRPr lang="en-US" sz="1050" b="1" dirty="0"/>
        </a:p>
      </dgm:t>
    </dgm:pt>
    <dgm:pt modelId="{575A9DC7-0E5B-411C-A9F0-4AE06F07D271}" type="parTrans" cxnId="{C80B4BD2-0180-4171-A313-ED91201CDDA3}">
      <dgm:prSet/>
      <dgm:spPr/>
      <dgm:t>
        <a:bodyPr/>
        <a:lstStyle/>
        <a:p>
          <a:endParaRPr lang="en-US" sz="1050"/>
        </a:p>
      </dgm:t>
    </dgm:pt>
    <dgm:pt modelId="{5E981862-B5CA-4165-907A-481D178B8A90}" type="sibTrans" cxnId="{C80B4BD2-0180-4171-A313-ED91201CDDA3}">
      <dgm:prSet/>
      <dgm:spPr/>
      <dgm:t>
        <a:bodyPr/>
        <a:lstStyle/>
        <a:p>
          <a:endParaRPr lang="en-US" sz="1050"/>
        </a:p>
      </dgm:t>
    </dgm:pt>
    <dgm:pt modelId="{10F7E99A-40C1-4A76-AF4A-DD1857326DFE}">
      <dgm:prSet phldrT="[Text]" custT="1"/>
      <dgm:spPr/>
      <dgm:t>
        <a:bodyPr/>
        <a:lstStyle/>
        <a:p>
          <a:r>
            <a:rPr lang="en-US" sz="1050" b="1" dirty="0" smtClean="0"/>
            <a:t>Objectives</a:t>
          </a:r>
          <a:endParaRPr lang="en-US" sz="1050" b="1" dirty="0"/>
        </a:p>
      </dgm:t>
    </dgm:pt>
    <dgm:pt modelId="{968E61D4-DA18-46F6-A852-D7DE9FF2A17D}" type="parTrans" cxnId="{DC56D939-CD81-4891-AA85-42CCB0A2B6D1}">
      <dgm:prSet/>
      <dgm:spPr/>
      <dgm:t>
        <a:bodyPr/>
        <a:lstStyle/>
        <a:p>
          <a:endParaRPr lang="en-US" sz="1050"/>
        </a:p>
      </dgm:t>
    </dgm:pt>
    <dgm:pt modelId="{35489FFA-AE0E-417B-BA8F-E7226FE31187}" type="sibTrans" cxnId="{DC56D939-CD81-4891-AA85-42CCB0A2B6D1}">
      <dgm:prSet/>
      <dgm:spPr/>
      <dgm:t>
        <a:bodyPr/>
        <a:lstStyle/>
        <a:p>
          <a:endParaRPr lang="en-US" sz="1050"/>
        </a:p>
      </dgm:t>
    </dgm:pt>
    <dgm:pt modelId="{F50587EF-BF64-400E-9232-4F1644CEFA05}">
      <dgm:prSet phldrT="[Text]" custT="1"/>
      <dgm:spPr/>
      <dgm:t>
        <a:bodyPr/>
        <a:lstStyle/>
        <a:p>
          <a:r>
            <a:rPr lang="en-US" sz="1050" b="1" dirty="0" smtClean="0"/>
            <a:t>Partnering</a:t>
          </a:r>
          <a:endParaRPr lang="en-US" sz="1050" b="1" dirty="0"/>
        </a:p>
      </dgm:t>
    </dgm:pt>
    <dgm:pt modelId="{F4708E4F-E299-4977-A59D-54513CE2FDF7}" type="parTrans" cxnId="{480848CF-4770-4568-B2FF-D3860779E24C}">
      <dgm:prSet/>
      <dgm:spPr/>
      <dgm:t>
        <a:bodyPr/>
        <a:lstStyle/>
        <a:p>
          <a:endParaRPr lang="en-US" sz="1050"/>
        </a:p>
      </dgm:t>
    </dgm:pt>
    <dgm:pt modelId="{7C0F93BC-1303-42EB-9BDC-48B71522C863}" type="sibTrans" cxnId="{480848CF-4770-4568-B2FF-D3860779E24C}">
      <dgm:prSet/>
      <dgm:spPr/>
      <dgm:t>
        <a:bodyPr/>
        <a:lstStyle/>
        <a:p>
          <a:endParaRPr lang="en-US" sz="1050"/>
        </a:p>
      </dgm:t>
    </dgm:pt>
    <dgm:pt modelId="{EC21EB09-C184-4CA7-B4D0-E7C4E8E87F48}">
      <dgm:prSet phldrT="[Text]" custT="1"/>
      <dgm:spPr/>
      <dgm:t>
        <a:bodyPr/>
        <a:lstStyle/>
        <a:p>
          <a:r>
            <a:rPr lang="en-US" sz="1050" b="1" dirty="0" smtClean="0"/>
            <a:t>Revenue</a:t>
          </a:r>
          <a:endParaRPr lang="en-US" sz="1050" b="1" dirty="0"/>
        </a:p>
      </dgm:t>
    </dgm:pt>
    <dgm:pt modelId="{5D993BA4-4564-4D9E-914A-7EBFB41B4CD1}" type="parTrans" cxnId="{66A1AA00-4EF7-4A54-BDE4-BE16FCD3F6AF}">
      <dgm:prSet/>
      <dgm:spPr/>
      <dgm:t>
        <a:bodyPr/>
        <a:lstStyle/>
        <a:p>
          <a:endParaRPr lang="en-US" sz="1050"/>
        </a:p>
      </dgm:t>
    </dgm:pt>
    <dgm:pt modelId="{910BF46A-F892-4B5B-AE13-438FE6750162}" type="sibTrans" cxnId="{66A1AA00-4EF7-4A54-BDE4-BE16FCD3F6AF}">
      <dgm:prSet/>
      <dgm:spPr/>
      <dgm:t>
        <a:bodyPr/>
        <a:lstStyle/>
        <a:p>
          <a:endParaRPr lang="en-US" sz="1050"/>
        </a:p>
      </dgm:t>
    </dgm:pt>
    <dgm:pt modelId="{A8053108-A287-4219-8665-6A660DB2A30D}">
      <dgm:prSet phldrT="[Text]" custT="1"/>
      <dgm:spPr/>
      <dgm:t>
        <a:bodyPr/>
        <a:lstStyle/>
        <a:p>
          <a:pPr algn="l"/>
          <a:r>
            <a:rPr lang="en-US" sz="1050" b="1" dirty="0" smtClean="0"/>
            <a:t>Content</a:t>
          </a:r>
          <a:endParaRPr lang="en-US" sz="1050" b="1" dirty="0"/>
        </a:p>
      </dgm:t>
    </dgm:pt>
    <dgm:pt modelId="{C6FF63F2-EBDE-4EAC-9433-81FEE7057CA0}" type="parTrans" cxnId="{C9964FC0-5B01-4031-BAD8-8693206203E7}">
      <dgm:prSet/>
      <dgm:spPr/>
      <dgm:t>
        <a:bodyPr/>
        <a:lstStyle/>
        <a:p>
          <a:endParaRPr lang="en-US" sz="1050"/>
        </a:p>
      </dgm:t>
    </dgm:pt>
    <dgm:pt modelId="{8EA7B68A-E1B6-47AC-8028-17A48F6F4C33}" type="sibTrans" cxnId="{C9964FC0-5B01-4031-BAD8-8693206203E7}">
      <dgm:prSet/>
      <dgm:spPr/>
      <dgm:t>
        <a:bodyPr/>
        <a:lstStyle/>
        <a:p>
          <a:endParaRPr lang="en-US" sz="1050"/>
        </a:p>
      </dgm:t>
    </dgm:pt>
    <dgm:pt modelId="{ADAC4FCD-5D3D-45C7-AA0C-BD9180D10FCE}">
      <dgm:prSet phldrT="[Text]" custT="1"/>
      <dgm:spPr/>
      <dgm:t>
        <a:bodyPr/>
        <a:lstStyle/>
        <a:p>
          <a:r>
            <a:rPr lang="en-US" sz="1050" b="1" dirty="0" smtClean="0"/>
            <a:t>Media</a:t>
          </a:r>
          <a:endParaRPr lang="en-US" sz="1050" b="1" dirty="0"/>
        </a:p>
      </dgm:t>
    </dgm:pt>
    <dgm:pt modelId="{279B4A14-562F-47FC-8B41-30F883E7F2F0}" type="parTrans" cxnId="{58754CE3-3B2B-4370-8AFC-0F432E7B9CD2}">
      <dgm:prSet/>
      <dgm:spPr/>
      <dgm:t>
        <a:bodyPr/>
        <a:lstStyle/>
        <a:p>
          <a:endParaRPr lang="en-US" sz="1050"/>
        </a:p>
      </dgm:t>
    </dgm:pt>
    <dgm:pt modelId="{EDEB00DB-7635-42FE-AD47-D838A3EFAC73}" type="sibTrans" cxnId="{58754CE3-3B2B-4370-8AFC-0F432E7B9CD2}">
      <dgm:prSet/>
      <dgm:spPr/>
      <dgm:t>
        <a:bodyPr/>
        <a:lstStyle/>
        <a:p>
          <a:endParaRPr lang="en-US" sz="1050"/>
        </a:p>
      </dgm:t>
    </dgm:pt>
    <dgm:pt modelId="{59B26BCA-E16B-42EA-AD1C-631BFB69AF21}">
      <dgm:prSet phldrT="[Text]" custT="1"/>
      <dgm:spPr/>
      <dgm:t>
        <a:bodyPr/>
        <a:lstStyle/>
        <a:p>
          <a:r>
            <a:rPr lang="en-US" sz="1050" b="1" dirty="0" smtClean="0"/>
            <a:t>Advertising</a:t>
          </a:r>
          <a:endParaRPr lang="en-US" sz="1050" b="1" dirty="0"/>
        </a:p>
      </dgm:t>
    </dgm:pt>
    <dgm:pt modelId="{A003B288-5DED-4A74-AC01-9D1D14B469C7}" type="parTrans" cxnId="{697C7437-A830-478E-806A-87EA2D757679}">
      <dgm:prSet/>
      <dgm:spPr/>
      <dgm:t>
        <a:bodyPr/>
        <a:lstStyle/>
        <a:p>
          <a:endParaRPr lang="en-US" sz="1050"/>
        </a:p>
      </dgm:t>
    </dgm:pt>
    <dgm:pt modelId="{16AF5020-A841-4FB0-94A4-C85E87FB546E}" type="sibTrans" cxnId="{697C7437-A830-478E-806A-87EA2D757679}">
      <dgm:prSet/>
      <dgm:spPr/>
      <dgm:t>
        <a:bodyPr/>
        <a:lstStyle/>
        <a:p>
          <a:endParaRPr lang="en-US" sz="1050"/>
        </a:p>
      </dgm:t>
    </dgm:pt>
    <dgm:pt modelId="{996C9305-CB9E-4F10-A1EE-DD7813DCD466}">
      <dgm:prSet phldrT="[Text]" custT="1"/>
      <dgm:spPr/>
      <dgm:t>
        <a:bodyPr/>
        <a:lstStyle/>
        <a:p>
          <a:r>
            <a:rPr lang="en-US" sz="1050" b="1" dirty="0" smtClean="0"/>
            <a:t>Marketing</a:t>
          </a:r>
          <a:endParaRPr lang="en-US" sz="1050" b="1" dirty="0"/>
        </a:p>
      </dgm:t>
    </dgm:pt>
    <dgm:pt modelId="{8D6C287E-E850-4F21-9111-63F7FC6DC166}" type="parTrans" cxnId="{2DEC4FA0-2837-44E6-A84A-5304BC73D33D}">
      <dgm:prSet/>
      <dgm:spPr/>
      <dgm:t>
        <a:bodyPr/>
        <a:lstStyle/>
        <a:p>
          <a:endParaRPr lang="en-US" sz="1050"/>
        </a:p>
      </dgm:t>
    </dgm:pt>
    <dgm:pt modelId="{8DA3B7B6-95A8-4159-AB38-B184E7EF204A}" type="sibTrans" cxnId="{2DEC4FA0-2837-44E6-A84A-5304BC73D33D}">
      <dgm:prSet/>
      <dgm:spPr/>
      <dgm:t>
        <a:bodyPr/>
        <a:lstStyle/>
        <a:p>
          <a:endParaRPr lang="en-US" sz="1050"/>
        </a:p>
      </dgm:t>
    </dgm:pt>
    <dgm:pt modelId="{22E4039A-4917-4759-9D32-6F0B571D7CA0}">
      <dgm:prSet phldrT="[Text]" custT="1"/>
      <dgm:spPr/>
      <dgm:t>
        <a:bodyPr/>
        <a:lstStyle/>
        <a:p>
          <a:pPr algn="l"/>
          <a:r>
            <a:rPr lang="en-US" sz="1050" b="1" dirty="0" smtClean="0"/>
            <a:t>Design</a:t>
          </a:r>
          <a:endParaRPr lang="en-US" sz="1050" b="1" dirty="0"/>
        </a:p>
      </dgm:t>
    </dgm:pt>
    <dgm:pt modelId="{76A54252-9540-47A8-88F5-7FACAECEBEE8}" type="parTrans" cxnId="{D4E5E050-E38D-466D-A882-B8D67D19A46D}">
      <dgm:prSet/>
      <dgm:spPr/>
      <dgm:t>
        <a:bodyPr/>
        <a:lstStyle/>
        <a:p>
          <a:endParaRPr lang="en-US" sz="1050"/>
        </a:p>
      </dgm:t>
    </dgm:pt>
    <dgm:pt modelId="{03CC3A84-D932-4D83-B5E5-322AD5DCF70B}" type="sibTrans" cxnId="{D4E5E050-E38D-466D-A882-B8D67D19A46D}">
      <dgm:prSet/>
      <dgm:spPr/>
      <dgm:t>
        <a:bodyPr/>
        <a:lstStyle/>
        <a:p>
          <a:endParaRPr lang="en-US" sz="1050"/>
        </a:p>
      </dgm:t>
    </dgm:pt>
    <dgm:pt modelId="{4B15BD57-8773-413F-AF92-C56B668B8462}">
      <dgm:prSet phldrT="[Text]" custT="1"/>
      <dgm:spPr/>
      <dgm:t>
        <a:bodyPr/>
        <a:lstStyle/>
        <a:p>
          <a:r>
            <a:rPr lang="en-US" sz="1050" b="1" dirty="0" smtClean="0"/>
            <a:t>Deployment</a:t>
          </a:r>
          <a:endParaRPr lang="en-US" sz="1050" b="1" dirty="0"/>
        </a:p>
      </dgm:t>
    </dgm:pt>
    <dgm:pt modelId="{DE9D96B9-4E19-4A3F-8EF3-D0BF9639F90E}" type="parTrans" cxnId="{3120A0E9-3056-43B7-BDEF-CE5F8C0CA656}">
      <dgm:prSet/>
      <dgm:spPr/>
      <dgm:t>
        <a:bodyPr/>
        <a:lstStyle/>
        <a:p>
          <a:endParaRPr lang="en-US" sz="1050"/>
        </a:p>
      </dgm:t>
    </dgm:pt>
    <dgm:pt modelId="{FB25CB09-DE95-4D06-9806-DE39CDC286E9}" type="sibTrans" cxnId="{3120A0E9-3056-43B7-BDEF-CE5F8C0CA656}">
      <dgm:prSet/>
      <dgm:spPr/>
      <dgm:t>
        <a:bodyPr/>
        <a:lstStyle/>
        <a:p>
          <a:endParaRPr lang="en-US" sz="1050"/>
        </a:p>
      </dgm:t>
    </dgm:pt>
    <dgm:pt modelId="{FF0DA0C3-B3DF-4F3F-8FAE-0D7048A1EB7B}">
      <dgm:prSet phldrT="[Text]" custT="1"/>
      <dgm:spPr/>
      <dgm:t>
        <a:bodyPr/>
        <a:lstStyle/>
        <a:p>
          <a:r>
            <a:rPr lang="en-US" sz="1050" b="1" dirty="0" smtClean="0"/>
            <a:t>Purpose</a:t>
          </a:r>
          <a:endParaRPr lang="en-US" sz="1050" b="1" dirty="0"/>
        </a:p>
      </dgm:t>
    </dgm:pt>
    <dgm:pt modelId="{CA36E085-5974-4DF7-BA7B-64AD5933F6A7}" type="parTrans" cxnId="{744CB23F-FC7E-409B-85B5-EC99AFBA0DAF}">
      <dgm:prSet/>
      <dgm:spPr/>
      <dgm:t>
        <a:bodyPr/>
        <a:lstStyle/>
        <a:p>
          <a:endParaRPr lang="en-US" sz="1050"/>
        </a:p>
      </dgm:t>
    </dgm:pt>
    <dgm:pt modelId="{E0CEE671-DD41-402E-84B1-407116BDB565}" type="sibTrans" cxnId="{744CB23F-FC7E-409B-85B5-EC99AFBA0DAF}">
      <dgm:prSet/>
      <dgm:spPr/>
      <dgm:t>
        <a:bodyPr/>
        <a:lstStyle/>
        <a:p>
          <a:endParaRPr lang="en-US" sz="1050"/>
        </a:p>
      </dgm:t>
    </dgm:pt>
    <dgm:pt modelId="{511BB23C-8635-43CF-9B02-076AF3219A35}">
      <dgm:prSet phldrT="[Text]" custT="1"/>
      <dgm:spPr/>
      <dgm:t>
        <a:bodyPr/>
        <a:lstStyle/>
        <a:p>
          <a:r>
            <a:rPr lang="en-US" sz="1050" b="1" dirty="0" smtClean="0"/>
            <a:t>Environment</a:t>
          </a:r>
          <a:endParaRPr lang="en-US" sz="1050" b="1" dirty="0"/>
        </a:p>
      </dgm:t>
    </dgm:pt>
    <dgm:pt modelId="{68F8189D-5391-4765-94B0-3545C901DCCE}" type="parTrans" cxnId="{5F8F69F4-ED16-4CA9-918A-88E1064913C2}">
      <dgm:prSet/>
      <dgm:spPr/>
      <dgm:t>
        <a:bodyPr/>
        <a:lstStyle/>
        <a:p>
          <a:endParaRPr lang="en-US" sz="1050"/>
        </a:p>
      </dgm:t>
    </dgm:pt>
    <dgm:pt modelId="{0B3743CC-0A84-4269-AAC2-34DBCD932CC9}" type="sibTrans" cxnId="{5F8F69F4-ED16-4CA9-918A-88E1064913C2}">
      <dgm:prSet/>
      <dgm:spPr/>
      <dgm:t>
        <a:bodyPr/>
        <a:lstStyle/>
        <a:p>
          <a:endParaRPr lang="en-US" sz="1050"/>
        </a:p>
      </dgm:t>
    </dgm:pt>
    <dgm:pt modelId="{6CEFDE4E-C92C-414A-9370-E874BB053F85}">
      <dgm:prSet phldrT="[Text]" custT="1"/>
      <dgm:spPr/>
      <dgm:t>
        <a:bodyPr/>
        <a:lstStyle/>
        <a:p>
          <a:pPr algn="l"/>
          <a:r>
            <a:rPr lang="en-US" sz="1050" b="1" dirty="0" smtClean="0"/>
            <a:t>Hardware</a:t>
          </a:r>
          <a:endParaRPr lang="en-US" sz="1050" b="1" dirty="0"/>
        </a:p>
      </dgm:t>
    </dgm:pt>
    <dgm:pt modelId="{945C7463-B94D-4197-8CBA-A5D6F7CF6FC5}" type="parTrans" cxnId="{8C639CD4-45DD-40FF-BA44-C80280BE7F28}">
      <dgm:prSet/>
      <dgm:spPr/>
      <dgm:t>
        <a:bodyPr/>
        <a:lstStyle/>
        <a:p>
          <a:endParaRPr lang="en-US" sz="1050"/>
        </a:p>
      </dgm:t>
    </dgm:pt>
    <dgm:pt modelId="{C99918A2-1CB5-495E-A67D-5F170886021B}" type="sibTrans" cxnId="{8C639CD4-45DD-40FF-BA44-C80280BE7F28}">
      <dgm:prSet/>
      <dgm:spPr/>
      <dgm:t>
        <a:bodyPr/>
        <a:lstStyle/>
        <a:p>
          <a:endParaRPr lang="en-US" sz="1050"/>
        </a:p>
      </dgm:t>
    </dgm:pt>
    <dgm:pt modelId="{557FA2BE-8CE9-49B9-8C01-999100B7280D}">
      <dgm:prSet phldrT="[Text]" custT="1"/>
      <dgm:spPr/>
      <dgm:t>
        <a:bodyPr/>
        <a:lstStyle/>
        <a:p>
          <a:r>
            <a:rPr lang="en-US" sz="1050" b="1" dirty="0" smtClean="0"/>
            <a:t>Displays</a:t>
          </a:r>
          <a:endParaRPr lang="en-US" sz="1050" b="1" dirty="0"/>
        </a:p>
      </dgm:t>
    </dgm:pt>
    <dgm:pt modelId="{8F2C113B-E25F-4A0F-8EB9-AB469DF6D43D}" type="parTrans" cxnId="{5C161D6E-1893-4A0F-9069-5B458279FB76}">
      <dgm:prSet/>
      <dgm:spPr/>
      <dgm:t>
        <a:bodyPr/>
        <a:lstStyle/>
        <a:p>
          <a:endParaRPr lang="en-US" sz="1050"/>
        </a:p>
      </dgm:t>
    </dgm:pt>
    <dgm:pt modelId="{1A7E2E10-299F-43FD-B5ED-C0FFBA0B8D1C}" type="sibTrans" cxnId="{5C161D6E-1893-4A0F-9069-5B458279FB76}">
      <dgm:prSet/>
      <dgm:spPr/>
      <dgm:t>
        <a:bodyPr/>
        <a:lstStyle/>
        <a:p>
          <a:endParaRPr lang="en-US" sz="1050"/>
        </a:p>
      </dgm:t>
    </dgm:pt>
    <dgm:pt modelId="{695005EE-7D0F-4C03-A598-E60819046170}">
      <dgm:prSet phldrT="[Text]" custT="1"/>
      <dgm:spPr/>
      <dgm:t>
        <a:bodyPr/>
        <a:lstStyle/>
        <a:p>
          <a:r>
            <a:rPr lang="en-US" sz="1050" b="1" dirty="0" smtClean="0"/>
            <a:t>Mounts</a:t>
          </a:r>
          <a:endParaRPr lang="en-US" sz="1050" b="1" dirty="0"/>
        </a:p>
      </dgm:t>
    </dgm:pt>
    <dgm:pt modelId="{12D05D98-F957-4BF5-8089-462EDFABD8F4}" type="parTrans" cxnId="{9503DAE5-FF5F-4BE6-9C6C-EF2801B1D3E6}">
      <dgm:prSet/>
      <dgm:spPr/>
      <dgm:t>
        <a:bodyPr/>
        <a:lstStyle/>
        <a:p>
          <a:endParaRPr lang="en-US" sz="1050"/>
        </a:p>
      </dgm:t>
    </dgm:pt>
    <dgm:pt modelId="{2445FD11-D222-4FBA-85EE-77765DC16971}" type="sibTrans" cxnId="{9503DAE5-FF5F-4BE6-9C6C-EF2801B1D3E6}">
      <dgm:prSet/>
      <dgm:spPr/>
      <dgm:t>
        <a:bodyPr/>
        <a:lstStyle/>
        <a:p>
          <a:endParaRPr lang="en-US" sz="1050"/>
        </a:p>
      </dgm:t>
    </dgm:pt>
    <dgm:pt modelId="{2A00D501-EE19-4028-A7F4-830464477138}">
      <dgm:prSet phldrT="[Text]" custT="1"/>
      <dgm:spPr/>
      <dgm:t>
        <a:bodyPr/>
        <a:lstStyle/>
        <a:p>
          <a:r>
            <a:rPr lang="en-US" sz="1050" b="1" dirty="0" smtClean="0"/>
            <a:t>Players</a:t>
          </a:r>
          <a:endParaRPr lang="en-US" sz="1050" b="1" dirty="0"/>
        </a:p>
      </dgm:t>
    </dgm:pt>
    <dgm:pt modelId="{2E24B60E-7E7E-406D-A242-353443D70BD2}" type="parTrans" cxnId="{333EA15F-E536-4655-A33B-85A6F1729CCA}">
      <dgm:prSet/>
      <dgm:spPr/>
      <dgm:t>
        <a:bodyPr/>
        <a:lstStyle/>
        <a:p>
          <a:endParaRPr lang="en-US" sz="1050"/>
        </a:p>
      </dgm:t>
    </dgm:pt>
    <dgm:pt modelId="{46865E19-BA9A-444C-93C2-693A3B250F1E}" type="sibTrans" cxnId="{333EA15F-E536-4655-A33B-85A6F1729CCA}">
      <dgm:prSet/>
      <dgm:spPr/>
      <dgm:t>
        <a:bodyPr/>
        <a:lstStyle/>
        <a:p>
          <a:endParaRPr lang="en-US" sz="1050"/>
        </a:p>
      </dgm:t>
    </dgm:pt>
    <dgm:pt modelId="{060FE472-373C-4865-975E-790F875B0E25}">
      <dgm:prSet phldrT="[Text]" custT="1"/>
      <dgm:spPr/>
      <dgm:t>
        <a:bodyPr/>
        <a:lstStyle/>
        <a:p>
          <a:r>
            <a:rPr lang="en-US" sz="1050" b="1" dirty="0" smtClean="0"/>
            <a:t>Infrastructure</a:t>
          </a:r>
          <a:endParaRPr lang="en-US" sz="1050" b="1" dirty="0"/>
        </a:p>
      </dgm:t>
    </dgm:pt>
    <dgm:pt modelId="{2CFF20C6-7E4D-4397-95F1-69CC77AA8030}" type="parTrans" cxnId="{8A3E5FE1-F911-4625-A93E-70EE6479448C}">
      <dgm:prSet/>
      <dgm:spPr/>
      <dgm:t>
        <a:bodyPr/>
        <a:lstStyle/>
        <a:p>
          <a:endParaRPr lang="en-US" sz="1050"/>
        </a:p>
      </dgm:t>
    </dgm:pt>
    <dgm:pt modelId="{DEF0E4F8-167E-4121-BD3F-C58C5A13DDD9}" type="sibTrans" cxnId="{8A3E5FE1-F911-4625-A93E-70EE6479448C}">
      <dgm:prSet/>
      <dgm:spPr/>
      <dgm:t>
        <a:bodyPr/>
        <a:lstStyle/>
        <a:p>
          <a:endParaRPr lang="en-US" sz="1050"/>
        </a:p>
      </dgm:t>
    </dgm:pt>
    <dgm:pt modelId="{E59BFF93-91BD-4CF8-AF37-60F1C0479A82}">
      <dgm:prSet phldrT="[Text]" custT="1"/>
      <dgm:spPr/>
      <dgm:t>
        <a:bodyPr/>
        <a:lstStyle/>
        <a:p>
          <a:r>
            <a:rPr lang="en-US" sz="1050" b="1" dirty="0" smtClean="0"/>
            <a:t>ROI, ROO</a:t>
          </a:r>
          <a:endParaRPr lang="en-US" sz="1050" b="1" dirty="0"/>
        </a:p>
      </dgm:t>
    </dgm:pt>
    <dgm:pt modelId="{D95CC328-D7F9-4799-AFCB-1FBB4244E071}" type="parTrans" cxnId="{55F97180-A498-4213-9490-A0AD11A20A52}">
      <dgm:prSet/>
      <dgm:spPr/>
      <dgm:t>
        <a:bodyPr/>
        <a:lstStyle/>
        <a:p>
          <a:endParaRPr lang="en-US"/>
        </a:p>
      </dgm:t>
    </dgm:pt>
    <dgm:pt modelId="{C763BBE7-0C6F-493E-9B52-B8766F106A71}" type="sibTrans" cxnId="{55F97180-A498-4213-9490-A0AD11A20A52}">
      <dgm:prSet/>
      <dgm:spPr/>
      <dgm:t>
        <a:bodyPr/>
        <a:lstStyle/>
        <a:p>
          <a:endParaRPr lang="en-US"/>
        </a:p>
      </dgm:t>
    </dgm:pt>
    <dgm:pt modelId="{897D5711-DA32-4146-9379-8EC63F9ABD62}" type="pres">
      <dgm:prSet presAssocID="{E0E1D065-36E4-42B1-80D4-B714F3BF1E11}" presName="cycle" presStyleCnt="0">
        <dgm:presLayoutVars>
          <dgm:chMax val="1"/>
          <dgm:dir/>
          <dgm:animLvl val="ctr"/>
          <dgm:resizeHandles val="exact"/>
        </dgm:presLayoutVars>
      </dgm:prSet>
      <dgm:spPr/>
      <dgm:t>
        <a:bodyPr/>
        <a:lstStyle/>
        <a:p>
          <a:endParaRPr lang="en-US"/>
        </a:p>
      </dgm:t>
    </dgm:pt>
    <dgm:pt modelId="{5443BAE5-B199-4A9D-81CE-5A228C7F67D5}" type="pres">
      <dgm:prSet presAssocID="{D28E2E01-1BE5-4711-A428-7DB1ABD64F7E}" presName="centerShape" presStyleLbl="node0" presStyleIdx="0" presStyleCnt="1" custScaleX="134807" custScaleY="130314" custLinFactNeighborY="-6554"/>
      <dgm:spPr/>
      <dgm:t>
        <a:bodyPr/>
        <a:lstStyle/>
        <a:p>
          <a:endParaRPr lang="en-US"/>
        </a:p>
      </dgm:t>
    </dgm:pt>
    <dgm:pt modelId="{2B534A21-FA16-45D9-A106-3C18417EC30C}" type="pres">
      <dgm:prSet presAssocID="{575A9DC7-0E5B-411C-A9F0-4AE06F07D271}" presName="parTrans" presStyleLbl="bgSibTrans2D1" presStyleIdx="0" presStyleCnt="7"/>
      <dgm:spPr/>
      <dgm:t>
        <a:bodyPr/>
        <a:lstStyle/>
        <a:p>
          <a:endParaRPr lang="en-US"/>
        </a:p>
      </dgm:t>
    </dgm:pt>
    <dgm:pt modelId="{6D3756D1-EFF6-4C02-A110-5FCB4E1036A8}" type="pres">
      <dgm:prSet presAssocID="{DF8B1783-D65B-40E5-AF68-1F10B4F75DF4}" presName="node" presStyleLbl="node1" presStyleIdx="0" presStyleCnt="7" custScaleX="110000" custScaleY="121000">
        <dgm:presLayoutVars>
          <dgm:bulletEnabled val="1"/>
        </dgm:presLayoutVars>
      </dgm:prSet>
      <dgm:spPr/>
      <dgm:t>
        <a:bodyPr/>
        <a:lstStyle/>
        <a:p>
          <a:endParaRPr lang="en-US"/>
        </a:p>
      </dgm:t>
    </dgm:pt>
    <dgm:pt modelId="{C514D89F-E8D9-42E9-8404-D10450E65B3B}" type="pres">
      <dgm:prSet presAssocID="{C6FF63F2-EBDE-4EAC-9433-81FEE7057CA0}" presName="parTrans" presStyleLbl="bgSibTrans2D1" presStyleIdx="1" presStyleCnt="7"/>
      <dgm:spPr/>
      <dgm:t>
        <a:bodyPr/>
        <a:lstStyle/>
        <a:p>
          <a:endParaRPr lang="en-US"/>
        </a:p>
      </dgm:t>
    </dgm:pt>
    <dgm:pt modelId="{095DDBD7-3D93-4F38-B8EE-7B28F5DADC69}" type="pres">
      <dgm:prSet presAssocID="{A8053108-A287-4219-8665-6A660DB2A30D}" presName="node" presStyleLbl="node1" presStyleIdx="1" presStyleCnt="7" custScaleX="110000" custScaleY="121000" custRadScaleRad="97016" custRadScaleInc="-12482">
        <dgm:presLayoutVars>
          <dgm:bulletEnabled val="1"/>
        </dgm:presLayoutVars>
      </dgm:prSet>
      <dgm:spPr/>
      <dgm:t>
        <a:bodyPr/>
        <a:lstStyle/>
        <a:p>
          <a:endParaRPr lang="en-US"/>
        </a:p>
      </dgm:t>
    </dgm:pt>
    <dgm:pt modelId="{989B1D4B-B6D7-4912-AE40-1A72CD3BC235}" type="pres">
      <dgm:prSet presAssocID="{76A54252-9540-47A8-88F5-7FACAECEBEE8}" presName="parTrans" presStyleLbl="bgSibTrans2D1" presStyleIdx="2" presStyleCnt="7"/>
      <dgm:spPr/>
      <dgm:t>
        <a:bodyPr/>
        <a:lstStyle/>
        <a:p>
          <a:endParaRPr lang="en-US"/>
        </a:p>
      </dgm:t>
    </dgm:pt>
    <dgm:pt modelId="{CB19CD48-0696-48C4-A252-344A50608044}" type="pres">
      <dgm:prSet presAssocID="{22E4039A-4917-4759-9D32-6F0B571D7CA0}" presName="node" presStyleLbl="node1" presStyleIdx="2" presStyleCnt="7" custScaleX="110000" custScaleY="121000">
        <dgm:presLayoutVars>
          <dgm:bulletEnabled val="1"/>
        </dgm:presLayoutVars>
      </dgm:prSet>
      <dgm:spPr/>
      <dgm:t>
        <a:bodyPr/>
        <a:lstStyle/>
        <a:p>
          <a:endParaRPr lang="en-US"/>
        </a:p>
      </dgm:t>
    </dgm:pt>
    <dgm:pt modelId="{B7032198-C22B-4123-A58E-A1048F50F69E}" type="pres">
      <dgm:prSet presAssocID="{0EBB5255-A78E-4C34-B45C-27B41162469D}" presName="parTrans" presStyleLbl="bgSibTrans2D1" presStyleIdx="3" presStyleCnt="7"/>
      <dgm:spPr/>
      <dgm:t>
        <a:bodyPr/>
        <a:lstStyle/>
        <a:p>
          <a:endParaRPr lang="en-US"/>
        </a:p>
      </dgm:t>
    </dgm:pt>
    <dgm:pt modelId="{BBC0A291-7B7C-408A-8969-F8AA3874229D}" type="pres">
      <dgm:prSet presAssocID="{F254AE75-0E9D-43D6-B108-BA6F07B17975}" presName="node" presStyleLbl="node1" presStyleIdx="3" presStyleCnt="7" custScaleX="110000" custScaleY="121000">
        <dgm:presLayoutVars>
          <dgm:bulletEnabled val="1"/>
        </dgm:presLayoutVars>
      </dgm:prSet>
      <dgm:spPr/>
      <dgm:t>
        <a:bodyPr/>
        <a:lstStyle/>
        <a:p>
          <a:endParaRPr lang="en-US"/>
        </a:p>
      </dgm:t>
    </dgm:pt>
    <dgm:pt modelId="{EAA2330C-D9A8-40DE-9908-559C50C617BB}" type="pres">
      <dgm:prSet presAssocID="{945C7463-B94D-4197-8CBA-A5D6F7CF6FC5}" presName="parTrans" presStyleLbl="bgSibTrans2D1" presStyleIdx="4" presStyleCnt="7"/>
      <dgm:spPr/>
      <dgm:t>
        <a:bodyPr/>
        <a:lstStyle/>
        <a:p>
          <a:endParaRPr lang="en-US"/>
        </a:p>
      </dgm:t>
    </dgm:pt>
    <dgm:pt modelId="{6C0F3F40-9210-4E51-AA35-A797881D12BC}" type="pres">
      <dgm:prSet presAssocID="{6CEFDE4E-C92C-414A-9370-E874BB053F85}" presName="node" presStyleLbl="node1" presStyleIdx="4" presStyleCnt="7" custScaleX="110000" custScaleY="121000">
        <dgm:presLayoutVars>
          <dgm:bulletEnabled val="1"/>
        </dgm:presLayoutVars>
      </dgm:prSet>
      <dgm:spPr/>
      <dgm:t>
        <a:bodyPr/>
        <a:lstStyle/>
        <a:p>
          <a:endParaRPr lang="en-US"/>
        </a:p>
      </dgm:t>
    </dgm:pt>
    <dgm:pt modelId="{480A5BFA-6E74-464D-9274-07509ACED8E1}" type="pres">
      <dgm:prSet presAssocID="{FCF439E4-F89A-42B3-BC4C-6E7256DAEA20}" presName="parTrans" presStyleLbl="bgSibTrans2D1" presStyleIdx="5" presStyleCnt="7"/>
      <dgm:spPr/>
      <dgm:t>
        <a:bodyPr/>
        <a:lstStyle/>
        <a:p>
          <a:endParaRPr lang="en-US"/>
        </a:p>
      </dgm:t>
    </dgm:pt>
    <dgm:pt modelId="{455DF70D-354E-4BD8-A1F7-A2102056F1B0}" type="pres">
      <dgm:prSet presAssocID="{E1B132CF-6130-4905-A34C-5D8125DB8DCE}" presName="node" presStyleLbl="node1" presStyleIdx="5" presStyleCnt="7" custScaleX="110000" custScaleY="121000" custRadScaleRad="97016" custRadScaleInc="12482">
        <dgm:presLayoutVars>
          <dgm:bulletEnabled val="1"/>
        </dgm:presLayoutVars>
      </dgm:prSet>
      <dgm:spPr/>
      <dgm:t>
        <a:bodyPr/>
        <a:lstStyle/>
        <a:p>
          <a:endParaRPr lang="en-US"/>
        </a:p>
      </dgm:t>
    </dgm:pt>
    <dgm:pt modelId="{AFEF0839-B211-481A-9928-233208F27D46}" type="pres">
      <dgm:prSet presAssocID="{1752D4A3-BB50-429C-845F-BEA4E0C26498}" presName="parTrans" presStyleLbl="bgSibTrans2D1" presStyleIdx="6" presStyleCnt="7"/>
      <dgm:spPr/>
      <dgm:t>
        <a:bodyPr/>
        <a:lstStyle/>
        <a:p>
          <a:endParaRPr lang="en-US"/>
        </a:p>
      </dgm:t>
    </dgm:pt>
    <dgm:pt modelId="{09812B63-21E1-49A9-8C68-531AE8406F6D}" type="pres">
      <dgm:prSet presAssocID="{85663EF4-2DD0-4A15-9636-F2722F067D0E}" presName="node" presStyleLbl="node1" presStyleIdx="6" presStyleCnt="7" custScaleX="110000" custScaleY="121000">
        <dgm:presLayoutVars>
          <dgm:bulletEnabled val="1"/>
        </dgm:presLayoutVars>
      </dgm:prSet>
      <dgm:spPr/>
      <dgm:t>
        <a:bodyPr/>
        <a:lstStyle/>
        <a:p>
          <a:endParaRPr lang="en-US"/>
        </a:p>
      </dgm:t>
    </dgm:pt>
  </dgm:ptLst>
  <dgm:cxnLst>
    <dgm:cxn modelId="{58754CE3-3B2B-4370-8AFC-0F432E7B9CD2}" srcId="{A8053108-A287-4219-8665-6A660DB2A30D}" destId="{ADAC4FCD-5D3D-45C7-AA0C-BD9180D10FCE}" srcOrd="0" destOrd="0" parTransId="{279B4A14-562F-47FC-8B41-30F883E7F2F0}" sibTransId="{EDEB00DB-7635-42FE-AD47-D838A3EFAC73}"/>
    <dgm:cxn modelId="{9A175DD5-8315-4CF4-B83F-663B43B3FA6C}" srcId="{85663EF4-2DD0-4A15-9636-F2722F067D0E}" destId="{A5C51220-084D-4658-AEF0-E78BB86BF15F}" srcOrd="4" destOrd="0" parTransId="{391C9F1F-D052-48AF-8422-60FBAE3A4B6D}" sibTransId="{9EF07B80-54C5-4B28-9B2B-A9413A3BADF3}"/>
    <dgm:cxn modelId="{6E8E0C71-0A6A-4BC5-8B51-FA11038406D1}" type="presOf" srcId="{47492AB1-BAE4-4C70-8B0F-7DA2F4CE6012}" destId="{455DF70D-354E-4BD8-A1F7-A2102056F1B0}" srcOrd="0" destOrd="2" presId="urn:microsoft.com/office/officeart/2005/8/layout/radial4"/>
    <dgm:cxn modelId="{EFB0BA82-6B9E-421A-8589-9C3DD70AD4C6}" srcId="{D28E2E01-1BE5-4711-A428-7DB1ABD64F7E}" destId="{85663EF4-2DD0-4A15-9636-F2722F067D0E}" srcOrd="6" destOrd="0" parTransId="{1752D4A3-BB50-429C-845F-BEA4E0C26498}" sibTransId="{FEDE9F9F-3D94-4BFF-A122-4C4BD16883A5}"/>
    <dgm:cxn modelId="{2AA274A2-0BB3-43AC-80E3-29EE45664C79}" srcId="{85663EF4-2DD0-4A15-9636-F2722F067D0E}" destId="{C4560397-F4BC-455F-9D8B-A9F277FB8BFB}" srcOrd="0" destOrd="0" parTransId="{BD71A52C-8709-4914-87FE-A5CEB279C2A2}" sibTransId="{793A30EC-FF6C-44AC-B8BB-2DBA3B55275A}"/>
    <dgm:cxn modelId="{5F8F69F4-ED16-4CA9-918A-88E1064913C2}" srcId="{22E4039A-4917-4759-9D32-6F0B571D7CA0}" destId="{511BB23C-8635-43CF-9B02-076AF3219A35}" srcOrd="2" destOrd="0" parTransId="{68F8189D-5391-4765-94B0-3545C901DCCE}" sibTransId="{0B3743CC-0A84-4269-AAC2-34DBCD932CC9}"/>
    <dgm:cxn modelId="{74A5AEC8-46F2-4854-9979-E860B09D8AB7}" type="presOf" srcId="{F254AE75-0E9D-43D6-B108-BA6F07B17975}" destId="{BBC0A291-7B7C-408A-8969-F8AA3874229D}" srcOrd="0" destOrd="0" presId="urn:microsoft.com/office/officeart/2005/8/layout/radial4"/>
    <dgm:cxn modelId="{ADFD72EE-4D0D-4FD3-9052-F25084BDDB61}" srcId="{E1B132CF-6130-4905-A34C-5D8125DB8DCE}" destId="{422DBBCA-3888-406C-9594-A5243EFD6113}" srcOrd="0" destOrd="0" parTransId="{A60FE7C8-C124-467B-AD7A-E67CA6A448D7}" sibTransId="{B65EA8D2-81FC-45F9-AC3B-5014BC1BEA70}"/>
    <dgm:cxn modelId="{97440491-3196-40FA-927B-5C6CE27BCF9C}" type="presOf" srcId="{22E4039A-4917-4759-9D32-6F0B571D7CA0}" destId="{CB19CD48-0696-48C4-A252-344A50608044}" srcOrd="0" destOrd="0" presId="urn:microsoft.com/office/officeart/2005/8/layout/radial4"/>
    <dgm:cxn modelId="{C3BD7EA9-1C7B-4E8D-981B-2A1313F2C469}" type="presOf" srcId="{4B15BD57-8773-413F-AF92-C56B668B8462}" destId="{CB19CD48-0696-48C4-A252-344A50608044}" srcOrd="0" destOrd="1" presId="urn:microsoft.com/office/officeart/2005/8/layout/radial4"/>
    <dgm:cxn modelId="{C0F2D20B-6EEF-4655-92ED-74CFB8D96762}" type="presOf" srcId="{F50587EF-BF64-400E-9232-4F1644CEFA05}" destId="{6D3756D1-EFF6-4C02-A110-5FCB4E1036A8}" srcOrd="0" destOrd="3" presId="urn:microsoft.com/office/officeart/2005/8/layout/radial4"/>
    <dgm:cxn modelId="{744CB23F-FC7E-409B-85B5-EC99AFBA0DAF}" srcId="{22E4039A-4917-4759-9D32-6F0B571D7CA0}" destId="{FF0DA0C3-B3DF-4F3F-8FAE-0D7048A1EB7B}" srcOrd="1" destOrd="0" parTransId="{CA36E085-5974-4DF7-BA7B-64AD5933F6A7}" sibTransId="{E0CEE671-DD41-402E-84B1-407116BDB565}"/>
    <dgm:cxn modelId="{FE1A62A7-B319-4C9D-9AD1-056613EB753C}" type="presOf" srcId="{D28E2E01-1BE5-4711-A428-7DB1ABD64F7E}" destId="{5443BAE5-B199-4A9D-81CE-5A228C7F67D5}" srcOrd="0" destOrd="0" presId="urn:microsoft.com/office/officeart/2005/8/layout/radial4"/>
    <dgm:cxn modelId="{3B2338CA-8864-43F7-96FF-25B08EF6686B}" type="presOf" srcId="{6FA501D5-2E93-4898-B224-CBB3957AD0C7}" destId="{09812B63-21E1-49A9-8C68-531AE8406F6D}" srcOrd="0" destOrd="3" presId="urn:microsoft.com/office/officeart/2005/8/layout/radial4"/>
    <dgm:cxn modelId="{D4E5E050-E38D-466D-A882-B8D67D19A46D}" srcId="{D28E2E01-1BE5-4711-A428-7DB1ABD64F7E}" destId="{22E4039A-4917-4759-9D32-6F0B571D7CA0}" srcOrd="2" destOrd="0" parTransId="{76A54252-9540-47A8-88F5-7FACAECEBEE8}" sibTransId="{03CC3A84-D932-4D83-B5E5-322AD5DCF70B}"/>
    <dgm:cxn modelId="{780F4DF6-510C-4CFF-9F72-88755B067281}" type="presOf" srcId="{22747F28-C6E6-4190-B992-B9C3ED489161}" destId="{BBC0A291-7B7C-408A-8969-F8AA3874229D}" srcOrd="0" destOrd="3" presId="urn:microsoft.com/office/officeart/2005/8/layout/radial4"/>
    <dgm:cxn modelId="{B5F3A2DC-BF2E-482C-A3E5-8B93B67C6AD5}" type="presOf" srcId="{E1B132CF-6130-4905-A34C-5D8125DB8DCE}" destId="{455DF70D-354E-4BD8-A1F7-A2102056F1B0}" srcOrd="0" destOrd="0" presId="urn:microsoft.com/office/officeart/2005/8/layout/radial4"/>
    <dgm:cxn modelId="{333EA15F-E536-4655-A33B-85A6F1729CCA}" srcId="{6CEFDE4E-C92C-414A-9370-E874BB053F85}" destId="{2A00D501-EE19-4028-A7F4-830464477138}" srcOrd="2" destOrd="0" parTransId="{2E24B60E-7E7E-406D-A242-353443D70BD2}" sibTransId="{46865E19-BA9A-444C-93C2-693A3B250F1E}"/>
    <dgm:cxn modelId="{4AC7E8D4-5B53-411B-AE40-55C1E75A64C8}" type="presOf" srcId="{A5C51220-084D-4658-AEF0-E78BB86BF15F}" destId="{09812B63-21E1-49A9-8C68-531AE8406F6D}" srcOrd="0" destOrd="5" presId="urn:microsoft.com/office/officeart/2005/8/layout/radial4"/>
    <dgm:cxn modelId="{F29A9814-F96C-4E9C-AEAC-AD0D6BAC2867}" type="presOf" srcId="{FCF439E4-F89A-42B3-BC4C-6E7256DAEA20}" destId="{480A5BFA-6E74-464D-9274-07509ACED8E1}" srcOrd="0" destOrd="0" presId="urn:microsoft.com/office/officeart/2005/8/layout/radial4"/>
    <dgm:cxn modelId="{25A0D1EB-F563-4E41-BA3B-A973C71DD3A1}" type="presOf" srcId="{060FE472-373C-4865-975E-790F875B0E25}" destId="{6C0F3F40-9210-4E51-AA35-A797881D12BC}" srcOrd="0" destOrd="4" presId="urn:microsoft.com/office/officeart/2005/8/layout/radial4"/>
    <dgm:cxn modelId="{B2EDB127-EF6E-4573-92C7-A6EFF2828FA1}" srcId="{F254AE75-0E9D-43D6-B108-BA6F07B17975}" destId="{22747F28-C6E6-4190-B992-B9C3ED489161}" srcOrd="2" destOrd="0" parTransId="{5D7A980F-E959-44F6-B3B1-C4144D0A7CFA}" sibTransId="{9ABCEBE8-0ECB-4F8E-B619-0F1ADCC64FB8}"/>
    <dgm:cxn modelId="{7B60343E-8869-469A-9C98-CC83789E6BFC}" type="presOf" srcId="{DF8B1783-D65B-40E5-AF68-1F10B4F75DF4}" destId="{6D3756D1-EFF6-4C02-A110-5FCB4E1036A8}" srcOrd="0" destOrd="0" presId="urn:microsoft.com/office/officeart/2005/8/layout/radial4"/>
    <dgm:cxn modelId="{BF83FE24-E0CE-4F10-AB46-0F04B3BB99F4}" type="presOf" srcId="{6CEFDE4E-C92C-414A-9370-E874BB053F85}" destId="{6C0F3F40-9210-4E51-AA35-A797881D12BC}" srcOrd="0" destOrd="0" presId="urn:microsoft.com/office/officeart/2005/8/layout/radial4"/>
    <dgm:cxn modelId="{BA8914FA-8C33-4776-B236-D8B98E8226B1}" type="presOf" srcId="{ADAC4FCD-5D3D-45C7-AA0C-BD9180D10FCE}" destId="{095DDBD7-3D93-4F38-B8EE-7B28F5DADC69}" srcOrd="0" destOrd="1" presId="urn:microsoft.com/office/officeart/2005/8/layout/radial4"/>
    <dgm:cxn modelId="{8A3E5FE1-F911-4625-A93E-70EE6479448C}" srcId="{6CEFDE4E-C92C-414A-9370-E874BB053F85}" destId="{060FE472-373C-4865-975E-790F875B0E25}" srcOrd="3" destOrd="0" parTransId="{2CFF20C6-7E4D-4397-95F1-69CC77AA8030}" sibTransId="{DEF0E4F8-167E-4121-BD3F-C58C5A13DDD9}"/>
    <dgm:cxn modelId="{5CF36C66-C672-4997-A8FF-4DDD3F90A895}" type="presOf" srcId="{FF0DA0C3-B3DF-4F3F-8FAE-0D7048A1EB7B}" destId="{CB19CD48-0696-48C4-A252-344A50608044}" srcOrd="0" destOrd="2" presId="urn:microsoft.com/office/officeart/2005/8/layout/radial4"/>
    <dgm:cxn modelId="{61310E74-9130-4DA8-8992-D83F5A8AB103}" type="presOf" srcId="{E0E1D065-36E4-42B1-80D4-B714F3BF1E11}" destId="{897D5711-DA32-4146-9379-8EC63F9ABD62}" srcOrd="0" destOrd="0" presId="urn:microsoft.com/office/officeart/2005/8/layout/radial4"/>
    <dgm:cxn modelId="{2C683E8C-88DB-464E-9F28-DF09D6F5DD08}" type="presOf" srcId="{2F5B1D85-64F1-41AC-BB90-2EA22FFDBC95}" destId="{455DF70D-354E-4BD8-A1F7-A2102056F1B0}" srcOrd="0" destOrd="4" presId="urn:microsoft.com/office/officeart/2005/8/layout/radial4"/>
    <dgm:cxn modelId="{41EE175D-A8A4-460B-8C2E-4576BC519CE9}" type="presOf" srcId="{382A9AB6-7093-40F1-932B-5D4C59BFC8EB}" destId="{455DF70D-354E-4BD8-A1F7-A2102056F1B0}" srcOrd="0" destOrd="3" presId="urn:microsoft.com/office/officeart/2005/8/layout/radial4"/>
    <dgm:cxn modelId="{170C085C-F574-4927-B961-A52AB7201FD8}" srcId="{D28E2E01-1BE5-4711-A428-7DB1ABD64F7E}" destId="{F254AE75-0E9D-43D6-B108-BA6F07B17975}" srcOrd="3" destOrd="0" parTransId="{0EBB5255-A78E-4C34-B45C-27B41162469D}" sibTransId="{7DB4B2B1-A10A-459A-9898-48118FA0BECC}"/>
    <dgm:cxn modelId="{D1AA7C72-49A3-466C-97D2-40694D4C93B7}" type="presOf" srcId="{76A54252-9540-47A8-88F5-7FACAECEBEE8}" destId="{989B1D4B-B6D7-4912-AE40-1A72CD3BC235}" srcOrd="0" destOrd="0" presId="urn:microsoft.com/office/officeart/2005/8/layout/radial4"/>
    <dgm:cxn modelId="{D4A5785A-00F6-480D-B17F-4013A6C19431}" srcId="{E1B132CF-6130-4905-A34C-5D8125DB8DCE}" destId="{47492AB1-BAE4-4C70-8B0F-7DA2F4CE6012}" srcOrd="1" destOrd="0" parTransId="{CB89E78D-8A94-4E22-AC0D-4BE8AA425105}" sibTransId="{58791C0A-3311-4526-A412-C2A403AC28E2}"/>
    <dgm:cxn modelId="{26ACBAE1-8712-4EFD-99F9-A34A4C7D630B}" type="presOf" srcId="{AAFF2970-693F-48E7-B16B-1CBF1CCFA458}" destId="{BBC0A291-7B7C-408A-8969-F8AA3874229D}" srcOrd="0" destOrd="2" presId="urn:microsoft.com/office/officeart/2005/8/layout/radial4"/>
    <dgm:cxn modelId="{245D89A7-9896-4167-8EB6-C6B8B68B47DF}" type="presOf" srcId="{695005EE-7D0F-4C03-A598-E60819046170}" destId="{6C0F3F40-9210-4E51-AA35-A797881D12BC}" srcOrd="0" destOrd="2" presId="urn:microsoft.com/office/officeart/2005/8/layout/radial4"/>
    <dgm:cxn modelId="{CE3B1CD3-267F-4758-B98B-4197778BA25B}" type="presOf" srcId="{E59BFF93-91BD-4CF8-AF37-60F1C0479A82}" destId="{6D3756D1-EFF6-4C02-A110-5FCB4E1036A8}" srcOrd="0" destOrd="2" presId="urn:microsoft.com/office/officeart/2005/8/layout/radial4"/>
    <dgm:cxn modelId="{C9964FC0-5B01-4031-BAD8-8693206203E7}" srcId="{D28E2E01-1BE5-4711-A428-7DB1ABD64F7E}" destId="{A8053108-A287-4219-8665-6A660DB2A30D}" srcOrd="1" destOrd="0" parTransId="{C6FF63F2-EBDE-4EAC-9433-81FEE7057CA0}" sibTransId="{8EA7B68A-E1B6-47AC-8028-17A48F6F4C33}"/>
    <dgm:cxn modelId="{94676555-E042-4885-9346-171CA0656DB6}" type="presOf" srcId="{10F7E99A-40C1-4A76-AF4A-DD1857326DFE}" destId="{6D3756D1-EFF6-4C02-A110-5FCB4E1036A8}" srcOrd="0" destOrd="1" presId="urn:microsoft.com/office/officeart/2005/8/layout/radial4"/>
    <dgm:cxn modelId="{32BEFF93-6DE1-4D85-959B-342CAAD9F416}" type="presOf" srcId="{0EBB5255-A78E-4C34-B45C-27B41162469D}" destId="{B7032198-C22B-4123-A58E-A1048F50F69E}" srcOrd="0" destOrd="0" presId="urn:microsoft.com/office/officeart/2005/8/layout/radial4"/>
    <dgm:cxn modelId="{9503DAE5-FF5F-4BE6-9C6C-EF2801B1D3E6}" srcId="{6CEFDE4E-C92C-414A-9370-E874BB053F85}" destId="{695005EE-7D0F-4C03-A598-E60819046170}" srcOrd="1" destOrd="0" parTransId="{12D05D98-F957-4BF5-8089-462EDFABD8F4}" sibTransId="{2445FD11-D222-4FBA-85EE-77765DC16971}"/>
    <dgm:cxn modelId="{C63F16BF-4CD0-4CD5-9054-16C310AE72B6}" type="presOf" srcId="{575A9DC7-0E5B-411C-A9F0-4AE06F07D271}" destId="{2B534A21-FA16-45D9-A106-3C18417EC30C}" srcOrd="0" destOrd="0" presId="urn:microsoft.com/office/officeart/2005/8/layout/radial4"/>
    <dgm:cxn modelId="{93B492EE-9F9C-4812-A6FC-543FB337451B}" type="presOf" srcId="{2D0572F2-E2EA-458B-8FB4-3ABF2F8C4D3A}" destId="{BBC0A291-7B7C-408A-8969-F8AA3874229D}" srcOrd="0" destOrd="4" presId="urn:microsoft.com/office/officeart/2005/8/layout/radial4"/>
    <dgm:cxn modelId="{88A8A8D1-F66D-4288-BE85-72F56152D2AB}" srcId="{F254AE75-0E9D-43D6-B108-BA6F07B17975}" destId="{AAFF2970-693F-48E7-B16B-1CBF1CCFA458}" srcOrd="1" destOrd="0" parTransId="{BABE05A6-5D05-4D0E-B8F0-43AEB11588BC}" sibTransId="{5C17F63E-A012-4FAC-BEF0-2DE89B3FE6F0}"/>
    <dgm:cxn modelId="{697C7437-A830-478E-806A-87EA2D757679}" srcId="{A8053108-A287-4219-8665-6A660DB2A30D}" destId="{59B26BCA-E16B-42EA-AD1C-631BFB69AF21}" srcOrd="1" destOrd="0" parTransId="{A003B288-5DED-4A74-AC01-9D1D14B469C7}" sibTransId="{16AF5020-A841-4FB0-94A4-C85E87FB546E}"/>
    <dgm:cxn modelId="{17515879-D930-4D87-873B-269D34001E51}" type="presOf" srcId="{422DBBCA-3888-406C-9594-A5243EFD6113}" destId="{455DF70D-354E-4BD8-A1F7-A2102056F1B0}" srcOrd="0" destOrd="1" presId="urn:microsoft.com/office/officeart/2005/8/layout/radial4"/>
    <dgm:cxn modelId="{A2F136A8-2F6A-4C3D-94F8-4960B4A31D32}" srcId="{85663EF4-2DD0-4A15-9636-F2722F067D0E}" destId="{7BA4F768-5F13-4E32-AE2F-E0135E6A9F6E}" srcOrd="1" destOrd="0" parTransId="{B1377EEE-BC00-45B8-96CA-D5E84A1091B2}" sibTransId="{DA474A9A-CCF8-4C7D-8B8D-6E2985EEF117}"/>
    <dgm:cxn modelId="{55F97180-A498-4213-9490-A0AD11A20A52}" srcId="{DF8B1783-D65B-40E5-AF68-1F10B4F75DF4}" destId="{E59BFF93-91BD-4CF8-AF37-60F1C0479A82}" srcOrd="1" destOrd="0" parTransId="{D95CC328-D7F9-4799-AFCB-1FBB4244E071}" sibTransId="{C763BBE7-0C6F-493E-9B52-B8766F106A71}"/>
    <dgm:cxn modelId="{EEEEBDC0-9EBE-41D6-A13D-1ADB8389BAB2}" type="presOf" srcId="{20A4CA04-B16F-45F8-9447-C37E3F20D021}" destId="{09812B63-21E1-49A9-8C68-531AE8406F6D}" srcOrd="0" destOrd="4" presId="urn:microsoft.com/office/officeart/2005/8/layout/radial4"/>
    <dgm:cxn modelId="{F934734C-8F3D-46FB-BAEC-BEA8905F84DB}" srcId="{85663EF4-2DD0-4A15-9636-F2722F067D0E}" destId="{20A4CA04-B16F-45F8-9447-C37E3F20D021}" srcOrd="3" destOrd="0" parTransId="{2E1B8FA2-F709-4F96-B04D-F6D7AA1AA476}" sibTransId="{D3885C3A-8CB0-4E43-BF7D-62A21A716941}"/>
    <dgm:cxn modelId="{A482223C-8D84-46B5-ABA5-0443320F8EF8}" type="presOf" srcId="{59B26BCA-E16B-42EA-AD1C-631BFB69AF21}" destId="{095DDBD7-3D93-4F38-B8EE-7B28F5DADC69}" srcOrd="0" destOrd="2" presId="urn:microsoft.com/office/officeart/2005/8/layout/radial4"/>
    <dgm:cxn modelId="{301C7AF6-B759-455B-A547-EC04EFDA16E3}" srcId="{E1B132CF-6130-4905-A34C-5D8125DB8DCE}" destId="{382A9AB6-7093-40F1-932B-5D4C59BFC8EB}" srcOrd="2" destOrd="0" parTransId="{F4F41006-5693-4577-B70A-1B39EC8E4654}" sibTransId="{A64BFE74-2D60-4218-B86D-38C682A1EDEB}"/>
    <dgm:cxn modelId="{DEBC7350-8904-4162-884C-EB851D292BFC}" srcId="{E0E1D065-36E4-42B1-80D4-B714F3BF1E11}" destId="{D28E2E01-1BE5-4711-A428-7DB1ABD64F7E}" srcOrd="0" destOrd="0" parTransId="{E35208D8-6499-429D-8AD5-639CB0820C94}" sibTransId="{93EA2122-78DB-4A3F-A15E-EB70DC2805EB}"/>
    <dgm:cxn modelId="{D1F57C5D-AE43-4EAE-8480-3758CD9EA958}" type="presOf" srcId="{511BB23C-8635-43CF-9B02-076AF3219A35}" destId="{CB19CD48-0696-48C4-A252-344A50608044}" srcOrd="0" destOrd="3" presId="urn:microsoft.com/office/officeart/2005/8/layout/radial4"/>
    <dgm:cxn modelId="{5AE626C7-9D99-4BB7-A1E7-23BE9DCFCA7A}" type="presOf" srcId="{EC21EB09-C184-4CA7-B4D0-E7C4E8E87F48}" destId="{6D3756D1-EFF6-4C02-A110-5FCB4E1036A8}" srcOrd="0" destOrd="4" presId="urn:microsoft.com/office/officeart/2005/8/layout/radial4"/>
    <dgm:cxn modelId="{2F006898-05B3-4F18-849B-F5EBAF18D1EC}" srcId="{E1B132CF-6130-4905-A34C-5D8125DB8DCE}" destId="{2F5B1D85-64F1-41AC-BB90-2EA22FFDBC95}" srcOrd="3" destOrd="0" parTransId="{C2D3B1B4-C6EF-4762-8786-68A40BC156FB}" sibTransId="{805ADD92-50AF-43DE-8A05-D90623BD4AF8}"/>
    <dgm:cxn modelId="{AFAB7252-136D-4ED6-AD73-FB33D117357F}" type="presOf" srcId="{1752D4A3-BB50-429C-845F-BEA4E0C26498}" destId="{AFEF0839-B211-481A-9928-233208F27D46}" srcOrd="0" destOrd="0" presId="urn:microsoft.com/office/officeart/2005/8/layout/radial4"/>
    <dgm:cxn modelId="{3ECFFD13-9433-4A5E-B9EA-4DB184C98E00}" type="presOf" srcId="{945C7463-B94D-4197-8CBA-A5D6F7CF6FC5}" destId="{EAA2330C-D9A8-40DE-9908-559C50C617BB}" srcOrd="0" destOrd="0" presId="urn:microsoft.com/office/officeart/2005/8/layout/radial4"/>
    <dgm:cxn modelId="{2DD52787-4CA7-45ED-A83B-3CB1130AFA08}" srcId="{D28E2E01-1BE5-4711-A428-7DB1ABD64F7E}" destId="{E1B132CF-6130-4905-A34C-5D8125DB8DCE}" srcOrd="5" destOrd="0" parTransId="{FCF439E4-F89A-42B3-BC4C-6E7256DAEA20}" sibTransId="{63974A49-3322-457B-ABEA-326EFD27890F}"/>
    <dgm:cxn modelId="{7AA4384F-C76C-443C-B09B-839BA52A4C57}" type="presOf" srcId="{C4560397-F4BC-455F-9D8B-A9F277FB8BFB}" destId="{09812B63-21E1-49A9-8C68-531AE8406F6D}" srcOrd="0" destOrd="1" presId="urn:microsoft.com/office/officeart/2005/8/layout/radial4"/>
    <dgm:cxn modelId="{271CE789-7C24-4512-9265-B2AE0DEA7DB5}" type="presOf" srcId="{B058144A-C708-4632-8031-9D165BDBDAB6}" destId="{BBC0A291-7B7C-408A-8969-F8AA3874229D}" srcOrd="0" destOrd="1" presId="urn:microsoft.com/office/officeart/2005/8/layout/radial4"/>
    <dgm:cxn modelId="{3120A0E9-3056-43B7-BDEF-CE5F8C0CA656}" srcId="{22E4039A-4917-4759-9D32-6F0B571D7CA0}" destId="{4B15BD57-8773-413F-AF92-C56B668B8462}" srcOrd="0" destOrd="0" parTransId="{DE9D96B9-4E19-4A3F-8EF3-D0BF9639F90E}" sibTransId="{FB25CB09-DE95-4D06-9806-DE39CDC286E9}"/>
    <dgm:cxn modelId="{480848CF-4770-4568-B2FF-D3860779E24C}" srcId="{DF8B1783-D65B-40E5-AF68-1F10B4F75DF4}" destId="{F50587EF-BF64-400E-9232-4F1644CEFA05}" srcOrd="2" destOrd="0" parTransId="{F4708E4F-E299-4977-A59D-54513CE2FDF7}" sibTransId="{7C0F93BC-1303-42EB-9BDC-48B71522C863}"/>
    <dgm:cxn modelId="{2DEC4FA0-2837-44E6-A84A-5304BC73D33D}" srcId="{A8053108-A287-4219-8665-6A660DB2A30D}" destId="{996C9305-CB9E-4F10-A1EE-DD7813DCD466}" srcOrd="2" destOrd="0" parTransId="{8D6C287E-E850-4F21-9111-63F7FC6DC166}" sibTransId="{8DA3B7B6-95A8-4159-AB38-B184E7EF204A}"/>
    <dgm:cxn modelId="{E89F8270-B9BD-4DDB-9EDD-0D1A7B836DC7}" type="presOf" srcId="{7BA4F768-5F13-4E32-AE2F-E0135E6A9F6E}" destId="{09812B63-21E1-49A9-8C68-531AE8406F6D}" srcOrd="0" destOrd="2" presId="urn:microsoft.com/office/officeart/2005/8/layout/radial4"/>
    <dgm:cxn modelId="{5CA290B4-A0BD-4CC1-BF69-2B81311FD653}" type="presOf" srcId="{2A00D501-EE19-4028-A7F4-830464477138}" destId="{6C0F3F40-9210-4E51-AA35-A797881D12BC}" srcOrd="0" destOrd="3" presId="urn:microsoft.com/office/officeart/2005/8/layout/radial4"/>
    <dgm:cxn modelId="{2044B6E4-D132-42DF-9C10-13BC8A5F683F}" type="presOf" srcId="{996C9305-CB9E-4F10-A1EE-DD7813DCD466}" destId="{095DDBD7-3D93-4F38-B8EE-7B28F5DADC69}" srcOrd="0" destOrd="3" presId="urn:microsoft.com/office/officeart/2005/8/layout/radial4"/>
    <dgm:cxn modelId="{C44F40B2-59CA-425F-A354-FC1E57AAFEEC}" type="presOf" srcId="{C6FF63F2-EBDE-4EAC-9433-81FEE7057CA0}" destId="{C514D89F-E8D9-42E9-8404-D10450E65B3B}" srcOrd="0" destOrd="0" presId="urn:microsoft.com/office/officeart/2005/8/layout/radial4"/>
    <dgm:cxn modelId="{F6546796-C88E-4EDA-A76D-4C36D515F941}" type="presOf" srcId="{557FA2BE-8CE9-49B9-8C01-999100B7280D}" destId="{6C0F3F40-9210-4E51-AA35-A797881D12BC}" srcOrd="0" destOrd="1" presId="urn:microsoft.com/office/officeart/2005/8/layout/radial4"/>
    <dgm:cxn modelId="{9A303450-7038-4AC0-A16F-B4B806A55070}" type="presOf" srcId="{85663EF4-2DD0-4A15-9636-F2722F067D0E}" destId="{09812B63-21E1-49A9-8C68-531AE8406F6D}" srcOrd="0" destOrd="0" presId="urn:microsoft.com/office/officeart/2005/8/layout/radial4"/>
    <dgm:cxn modelId="{86E3AD37-7EB3-414C-B214-4815C9C27F99}" srcId="{85663EF4-2DD0-4A15-9636-F2722F067D0E}" destId="{6FA501D5-2E93-4898-B224-CBB3957AD0C7}" srcOrd="2" destOrd="0" parTransId="{42A7E353-3317-4584-BAAA-E7B291BE8868}" sibTransId="{4940264A-F83A-4B46-8A97-A6CFA002798A}"/>
    <dgm:cxn modelId="{5BF7D8AD-C48C-4937-9611-DAF299C814AC}" srcId="{F254AE75-0E9D-43D6-B108-BA6F07B17975}" destId="{2D0572F2-E2EA-458B-8FB4-3ABF2F8C4D3A}" srcOrd="3" destOrd="0" parTransId="{C309987D-DA00-49B8-ACBF-BA095597D1C3}" sibTransId="{1C1EFFC8-AD94-4A87-BBFD-CF9333B35DB9}"/>
    <dgm:cxn modelId="{8C639CD4-45DD-40FF-BA44-C80280BE7F28}" srcId="{D28E2E01-1BE5-4711-A428-7DB1ABD64F7E}" destId="{6CEFDE4E-C92C-414A-9370-E874BB053F85}" srcOrd="4" destOrd="0" parTransId="{945C7463-B94D-4197-8CBA-A5D6F7CF6FC5}" sibTransId="{C99918A2-1CB5-495E-A67D-5F170886021B}"/>
    <dgm:cxn modelId="{66A1AA00-4EF7-4A54-BDE4-BE16FCD3F6AF}" srcId="{DF8B1783-D65B-40E5-AF68-1F10B4F75DF4}" destId="{EC21EB09-C184-4CA7-B4D0-E7C4E8E87F48}" srcOrd="3" destOrd="0" parTransId="{5D993BA4-4564-4D9E-914A-7EBFB41B4CD1}" sibTransId="{910BF46A-F892-4B5B-AE13-438FE6750162}"/>
    <dgm:cxn modelId="{5C161D6E-1893-4A0F-9069-5B458279FB76}" srcId="{6CEFDE4E-C92C-414A-9370-E874BB053F85}" destId="{557FA2BE-8CE9-49B9-8C01-999100B7280D}" srcOrd="0" destOrd="0" parTransId="{8F2C113B-E25F-4A0F-8EB9-AB469DF6D43D}" sibTransId="{1A7E2E10-299F-43FD-B5ED-C0FFBA0B8D1C}"/>
    <dgm:cxn modelId="{03A13909-A38B-460E-9AF4-D8C2EC561FDA}" srcId="{F254AE75-0E9D-43D6-B108-BA6F07B17975}" destId="{B058144A-C708-4632-8031-9D165BDBDAB6}" srcOrd="0" destOrd="0" parTransId="{FB7D2520-BFAD-44A1-86AE-95CE3B6340AF}" sibTransId="{5A1881DE-1B09-4DCC-8953-F0813805FE43}"/>
    <dgm:cxn modelId="{DC56D939-CD81-4891-AA85-42CCB0A2B6D1}" srcId="{DF8B1783-D65B-40E5-AF68-1F10B4F75DF4}" destId="{10F7E99A-40C1-4A76-AF4A-DD1857326DFE}" srcOrd="0" destOrd="0" parTransId="{968E61D4-DA18-46F6-A852-D7DE9FF2A17D}" sibTransId="{35489FFA-AE0E-417B-BA8F-E7226FE31187}"/>
    <dgm:cxn modelId="{0561726F-6133-469E-9CCF-C61E59781B28}" type="presOf" srcId="{A8053108-A287-4219-8665-6A660DB2A30D}" destId="{095DDBD7-3D93-4F38-B8EE-7B28F5DADC69}" srcOrd="0" destOrd="0" presId="urn:microsoft.com/office/officeart/2005/8/layout/radial4"/>
    <dgm:cxn modelId="{C80B4BD2-0180-4171-A313-ED91201CDDA3}" srcId="{D28E2E01-1BE5-4711-A428-7DB1ABD64F7E}" destId="{DF8B1783-D65B-40E5-AF68-1F10B4F75DF4}" srcOrd="0" destOrd="0" parTransId="{575A9DC7-0E5B-411C-A9F0-4AE06F07D271}" sibTransId="{5E981862-B5CA-4165-907A-481D178B8A90}"/>
    <dgm:cxn modelId="{0BBA2063-1A1B-4DEC-B484-DFEA2E1B1186}" type="presParOf" srcId="{897D5711-DA32-4146-9379-8EC63F9ABD62}" destId="{5443BAE5-B199-4A9D-81CE-5A228C7F67D5}" srcOrd="0" destOrd="0" presId="urn:microsoft.com/office/officeart/2005/8/layout/radial4"/>
    <dgm:cxn modelId="{F1A785AE-B27F-4A6E-92B4-ADB5A68A6E13}" type="presParOf" srcId="{897D5711-DA32-4146-9379-8EC63F9ABD62}" destId="{2B534A21-FA16-45D9-A106-3C18417EC30C}" srcOrd="1" destOrd="0" presId="urn:microsoft.com/office/officeart/2005/8/layout/radial4"/>
    <dgm:cxn modelId="{FBD148BD-C99F-4A6B-9F26-0CAAD2D55845}" type="presParOf" srcId="{897D5711-DA32-4146-9379-8EC63F9ABD62}" destId="{6D3756D1-EFF6-4C02-A110-5FCB4E1036A8}" srcOrd="2" destOrd="0" presId="urn:microsoft.com/office/officeart/2005/8/layout/radial4"/>
    <dgm:cxn modelId="{40B05EDA-2625-46A3-8C44-41C3706BA0A1}" type="presParOf" srcId="{897D5711-DA32-4146-9379-8EC63F9ABD62}" destId="{C514D89F-E8D9-42E9-8404-D10450E65B3B}" srcOrd="3" destOrd="0" presId="urn:microsoft.com/office/officeart/2005/8/layout/radial4"/>
    <dgm:cxn modelId="{CB7D8BBD-6CF0-4E47-BDC1-616B32BDB4CB}" type="presParOf" srcId="{897D5711-DA32-4146-9379-8EC63F9ABD62}" destId="{095DDBD7-3D93-4F38-B8EE-7B28F5DADC69}" srcOrd="4" destOrd="0" presId="urn:microsoft.com/office/officeart/2005/8/layout/radial4"/>
    <dgm:cxn modelId="{0DCF2834-41CE-4181-8740-A4F8032AECD1}" type="presParOf" srcId="{897D5711-DA32-4146-9379-8EC63F9ABD62}" destId="{989B1D4B-B6D7-4912-AE40-1A72CD3BC235}" srcOrd="5" destOrd="0" presId="urn:microsoft.com/office/officeart/2005/8/layout/radial4"/>
    <dgm:cxn modelId="{8809981D-4C87-4FB9-985E-007DF9379B9D}" type="presParOf" srcId="{897D5711-DA32-4146-9379-8EC63F9ABD62}" destId="{CB19CD48-0696-48C4-A252-344A50608044}" srcOrd="6" destOrd="0" presId="urn:microsoft.com/office/officeart/2005/8/layout/radial4"/>
    <dgm:cxn modelId="{BACFD1F3-C96E-4AB7-915F-456519290631}" type="presParOf" srcId="{897D5711-DA32-4146-9379-8EC63F9ABD62}" destId="{B7032198-C22B-4123-A58E-A1048F50F69E}" srcOrd="7" destOrd="0" presId="urn:microsoft.com/office/officeart/2005/8/layout/radial4"/>
    <dgm:cxn modelId="{F842E5FF-CB67-40C0-AB06-DFDD1C78EDAA}" type="presParOf" srcId="{897D5711-DA32-4146-9379-8EC63F9ABD62}" destId="{BBC0A291-7B7C-408A-8969-F8AA3874229D}" srcOrd="8" destOrd="0" presId="urn:microsoft.com/office/officeart/2005/8/layout/radial4"/>
    <dgm:cxn modelId="{9868ED52-588B-4AF9-8438-4F433F59D633}" type="presParOf" srcId="{897D5711-DA32-4146-9379-8EC63F9ABD62}" destId="{EAA2330C-D9A8-40DE-9908-559C50C617BB}" srcOrd="9" destOrd="0" presId="urn:microsoft.com/office/officeart/2005/8/layout/radial4"/>
    <dgm:cxn modelId="{C7663522-EBE9-4AB7-9692-CDB12EF31BE6}" type="presParOf" srcId="{897D5711-DA32-4146-9379-8EC63F9ABD62}" destId="{6C0F3F40-9210-4E51-AA35-A797881D12BC}" srcOrd="10" destOrd="0" presId="urn:microsoft.com/office/officeart/2005/8/layout/radial4"/>
    <dgm:cxn modelId="{4E25BB78-4D6A-4E9C-BEBB-61E042555DDE}" type="presParOf" srcId="{897D5711-DA32-4146-9379-8EC63F9ABD62}" destId="{480A5BFA-6E74-464D-9274-07509ACED8E1}" srcOrd="11" destOrd="0" presId="urn:microsoft.com/office/officeart/2005/8/layout/radial4"/>
    <dgm:cxn modelId="{82B1E41F-C6A7-46E8-AC5D-81376B85DDA8}" type="presParOf" srcId="{897D5711-DA32-4146-9379-8EC63F9ABD62}" destId="{455DF70D-354E-4BD8-A1F7-A2102056F1B0}" srcOrd="12" destOrd="0" presId="urn:microsoft.com/office/officeart/2005/8/layout/radial4"/>
    <dgm:cxn modelId="{24C40C0E-D0B6-44E8-824A-F19F916439BB}" type="presParOf" srcId="{897D5711-DA32-4146-9379-8EC63F9ABD62}" destId="{AFEF0839-B211-481A-9928-233208F27D46}" srcOrd="13" destOrd="0" presId="urn:microsoft.com/office/officeart/2005/8/layout/radial4"/>
    <dgm:cxn modelId="{404A4C1D-B815-4043-9D04-8471EB40862D}" type="presParOf" srcId="{897D5711-DA32-4146-9379-8EC63F9ABD62}" destId="{09812B63-21E1-49A9-8C68-531AE8406F6D}" srcOrd="14" destOrd="0" presId="urn:microsoft.com/office/officeart/2005/8/layout/radial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3BAE5-B199-4A9D-81CE-5A228C7F67D5}">
      <dsp:nvSpPr>
        <dsp:cNvPr id="0" name=""/>
        <dsp:cNvSpPr/>
      </dsp:nvSpPr>
      <dsp:spPr>
        <a:xfrm>
          <a:off x="2965730" y="1660443"/>
          <a:ext cx="2171715" cy="209933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Digital Signage</a:t>
          </a:r>
          <a:endParaRPr lang="en-US" sz="3200" kern="1200" dirty="0"/>
        </a:p>
      </dsp:txBody>
      <dsp:txXfrm>
        <a:off x="3283770" y="1967883"/>
        <a:ext cx="1535635" cy="1484453"/>
      </dsp:txXfrm>
    </dsp:sp>
    <dsp:sp modelId="{2B534A21-FA16-45D9-A106-3C18417EC30C}">
      <dsp:nvSpPr>
        <dsp:cNvPr id="0" name=""/>
        <dsp:cNvSpPr/>
      </dsp:nvSpPr>
      <dsp:spPr>
        <a:xfrm rot="10351935">
          <a:off x="1360578" y="2732808"/>
          <a:ext cx="1533033" cy="459129"/>
        </a:xfrm>
        <a:prstGeom prst="lef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D3756D1-EFF6-4C02-A110-5FCB4E1036A8}">
      <dsp:nvSpPr>
        <dsp:cNvPr id="0" name=""/>
        <dsp:cNvSpPr/>
      </dsp:nvSpPr>
      <dsp:spPr>
        <a:xfrm>
          <a:off x="746852" y="2516195"/>
          <a:ext cx="1240455" cy="109160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t" anchorCtr="0">
          <a:noAutofit/>
        </a:bodyPr>
        <a:lstStyle/>
        <a:p>
          <a:pPr lvl="0" algn="l" defTabSz="466725">
            <a:lnSpc>
              <a:spcPct val="90000"/>
            </a:lnSpc>
            <a:spcBef>
              <a:spcPct val="0"/>
            </a:spcBef>
            <a:spcAft>
              <a:spcPct val="35000"/>
            </a:spcAft>
          </a:pPr>
          <a:r>
            <a:rPr lang="en-US" sz="1050" b="1" kern="1200" dirty="0" smtClean="0"/>
            <a:t>Business</a:t>
          </a:r>
          <a:endParaRPr lang="en-US" sz="1050" b="1" kern="1200" dirty="0"/>
        </a:p>
        <a:p>
          <a:pPr marL="57150" lvl="1" indent="-57150" algn="l" defTabSz="466725">
            <a:lnSpc>
              <a:spcPct val="90000"/>
            </a:lnSpc>
            <a:spcBef>
              <a:spcPct val="0"/>
            </a:spcBef>
            <a:spcAft>
              <a:spcPct val="15000"/>
            </a:spcAft>
            <a:buChar char="••"/>
          </a:pPr>
          <a:r>
            <a:rPr lang="en-US" sz="1050" b="1" kern="1200" dirty="0" smtClean="0"/>
            <a:t>Objectives</a:t>
          </a:r>
          <a:endParaRPr lang="en-US" sz="1050" b="1" kern="1200" dirty="0"/>
        </a:p>
        <a:p>
          <a:pPr marL="57150" lvl="1" indent="-57150" algn="l" defTabSz="466725">
            <a:lnSpc>
              <a:spcPct val="90000"/>
            </a:lnSpc>
            <a:spcBef>
              <a:spcPct val="0"/>
            </a:spcBef>
            <a:spcAft>
              <a:spcPct val="15000"/>
            </a:spcAft>
            <a:buChar char="••"/>
          </a:pPr>
          <a:r>
            <a:rPr lang="en-US" sz="1050" b="1" kern="1200" dirty="0" smtClean="0"/>
            <a:t>ROI, ROO</a:t>
          </a:r>
          <a:endParaRPr lang="en-US" sz="1050" b="1" kern="1200" dirty="0"/>
        </a:p>
        <a:p>
          <a:pPr marL="57150" lvl="1" indent="-57150" algn="l" defTabSz="466725">
            <a:lnSpc>
              <a:spcPct val="90000"/>
            </a:lnSpc>
            <a:spcBef>
              <a:spcPct val="0"/>
            </a:spcBef>
            <a:spcAft>
              <a:spcPct val="15000"/>
            </a:spcAft>
            <a:buChar char="••"/>
          </a:pPr>
          <a:r>
            <a:rPr lang="en-US" sz="1050" b="1" kern="1200" dirty="0" smtClean="0"/>
            <a:t>Partnering</a:t>
          </a:r>
          <a:endParaRPr lang="en-US" sz="1050" b="1" kern="1200" dirty="0"/>
        </a:p>
        <a:p>
          <a:pPr marL="57150" lvl="1" indent="-57150" algn="l" defTabSz="466725">
            <a:lnSpc>
              <a:spcPct val="90000"/>
            </a:lnSpc>
            <a:spcBef>
              <a:spcPct val="0"/>
            </a:spcBef>
            <a:spcAft>
              <a:spcPct val="15000"/>
            </a:spcAft>
            <a:buChar char="••"/>
          </a:pPr>
          <a:r>
            <a:rPr lang="en-US" sz="1050" b="1" kern="1200" dirty="0" smtClean="0"/>
            <a:t>Revenue</a:t>
          </a:r>
          <a:endParaRPr lang="en-US" sz="1050" b="1" kern="1200" dirty="0"/>
        </a:p>
      </dsp:txBody>
      <dsp:txXfrm>
        <a:off x="778824" y="2548167"/>
        <a:ext cx="1176511" cy="1027656"/>
      </dsp:txXfrm>
    </dsp:sp>
    <dsp:sp modelId="{C514D89F-E8D9-42E9-8404-D10450E65B3B}">
      <dsp:nvSpPr>
        <dsp:cNvPr id="0" name=""/>
        <dsp:cNvSpPr/>
      </dsp:nvSpPr>
      <dsp:spPr>
        <a:xfrm rot="11968313">
          <a:off x="1689329" y="1876580"/>
          <a:ext cx="1308103" cy="459129"/>
        </a:xfrm>
        <a:prstGeom prst="lef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95DDBD7-3D93-4F38-B8EE-7B28F5DADC69}">
      <dsp:nvSpPr>
        <dsp:cNvPr id="0" name=""/>
        <dsp:cNvSpPr/>
      </dsp:nvSpPr>
      <dsp:spPr>
        <a:xfrm>
          <a:off x="1106509" y="1342320"/>
          <a:ext cx="1240455" cy="109160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t" anchorCtr="0">
          <a:noAutofit/>
        </a:bodyPr>
        <a:lstStyle/>
        <a:p>
          <a:pPr lvl="0" algn="l" defTabSz="466725">
            <a:lnSpc>
              <a:spcPct val="90000"/>
            </a:lnSpc>
            <a:spcBef>
              <a:spcPct val="0"/>
            </a:spcBef>
            <a:spcAft>
              <a:spcPct val="35000"/>
            </a:spcAft>
          </a:pPr>
          <a:r>
            <a:rPr lang="en-US" sz="1050" b="1" kern="1200" dirty="0" smtClean="0"/>
            <a:t>Content</a:t>
          </a:r>
          <a:endParaRPr lang="en-US" sz="1050" b="1" kern="1200" dirty="0"/>
        </a:p>
        <a:p>
          <a:pPr marL="57150" lvl="1" indent="-57150" algn="l" defTabSz="466725">
            <a:lnSpc>
              <a:spcPct val="90000"/>
            </a:lnSpc>
            <a:spcBef>
              <a:spcPct val="0"/>
            </a:spcBef>
            <a:spcAft>
              <a:spcPct val="15000"/>
            </a:spcAft>
            <a:buChar char="••"/>
          </a:pPr>
          <a:r>
            <a:rPr lang="en-US" sz="1050" b="1" kern="1200" dirty="0" smtClean="0"/>
            <a:t>Media</a:t>
          </a:r>
          <a:endParaRPr lang="en-US" sz="1050" b="1" kern="1200" dirty="0"/>
        </a:p>
        <a:p>
          <a:pPr marL="57150" lvl="1" indent="-57150" algn="l" defTabSz="466725">
            <a:lnSpc>
              <a:spcPct val="90000"/>
            </a:lnSpc>
            <a:spcBef>
              <a:spcPct val="0"/>
            </a:spcBef>
            <a:spcAft>
              <a:spcPct val="15000"/>
            </a:spcAft>
            <a:buChar char="••"/>
          </a:pPr>
          <a:r>
            <a:rPr lang="en-US" sz="1050" b="1" kern="1200" dirty="0" smtClean="0"/>
            <a:t>Advertising</a:t>
          </a:r>
          <a:endParaRPr lang="en-US" sz="1050" b="1" kern="1200" dirty="0"/>
        </a:p>
        <a:p>
          <a:pPr marL="57150" lvl="1" indent="-57150" algn="l" defTabSz="466725">
            <a:lnSpc>
              <a:spcPct val="90000"/>
            </a:lnSpc>
            <a:spcBef>
              <a:spcPct val="0"/>
            </a:spcBef>
            <a:spcAft>
              <a:spcPct val="15000"/>
            </a:spcAft>
            <a:buChar char="••"/>
          </a:pPr>
          <a:r>
            <a:rPr lang="en-US" sz="1050" b="1" kern="1200" dirty="0" smtClean="0"/>
            <a:t>Marketing</a:t>
          </a:r>
          <a:endParaRPr lang="en-US" sz="1050" b="1" kern="1200" dirty="0"/>
        </a:p>
      </dsp:txBody>
      <dsp:txXfrm>
        <a:off x="1138481" y="1374292"/>
        <a:ext cx="1176511" cy="1027656"/>
      </dsp:txXfrm>
    </dsp:sp>
    <dsp:sp modelId="{989B1D4B-B6D7-4912-AE40-1A72CD3BC235}">
      <dsp:nvSpPr>
        <dsp:cNvPr id="0" name=""/>
        <dsp:cNvSpPr/>
      </dsp:nvSpPr>
      <dsp:spPr>
        <a:xfrm rot="14146300">
          <a:off x="2435315" y="1025418"/>
          <a:ext cx="1252633" cy="459129"/>
        </a:xfrm>
        <a:prstGeom prst="lef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B19CD48-0696-48C4-A252-344A50608044}">
      <dsp:nvSpPr>
        <dsp:cNvPr id="0" name=""/>
        <dsp:cNvSpPr/>
      </dsp:nvSpPr>
      <dsp:spPr>
        <a:xfrm>
          <a:off x="2089106" y="191343"/>
          <a:ext cx="1240455" cy="109160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t" anchorCtr="0">
          <a:noAutofit/>
        </a:bodyPr>
        <a:lstStyle/>
        <a:p>
          <a:pPr lvl="0" algn="l" defTabSz="466725">
            <a:lnSpc>
              <a:spcPct val="90000"/>
            </a:lnSpc>
            <a:spcBef>
              <a:spcPct val="0"/>
            </a:spcBef>
            <a:spcAft>
              <a:spcPct val="35000"/>
            </a:spcAft>
          </a:pPr>
          <a:r>
            <a:rPr lang="en-US" sz="1050" b="1" kern="1200" dirty="0" smtClean="0"/>
            <a:t>Design</a:t>
          </a:r>
          <a:endParaRPr lang="en-US" sz="1050" b="1" kern="1200" dirty="0"/>
        </a:p>
        <a:p>
          <a:pPr marL="57150" lvl="1" indent="-57150" algn="l" defTabSz="466725">
            <a:lnSpc>
              <a:spcPct val="90000"/>
            </a:lnSpc>
            <a:spcBef>
              <a:spcPct val="0"/>
            </a:spcBef>
            <a:spcAft>
              <a:spcPct val="15000"/>
            </a:spcAft>
            <a:buChar char="••"/>
          </a:pPr>
          <a:r>
            <a:rPr lang="en-US" sz="1050" b="1" kern="1200" dirty="0" smtClean="0"/>
            <a:t>Deployment</a:t>
          </a:r>
          <a:endParaRPr lang="en-US" sz="1050" b="1" kern="1200" dirty="0"/>
        </a:p>
        <a:p>
          <a:pPr marL="57150" lvl="1" indent="-57150" algn="l" defTabSz="466725">
            <a:lnSpc>
              <a:spcPct val="90000"/>
            </a:lnSpc>
            <a:spcBef>
              <a:spcPct val="0"/>
            </a:spcBef>
            <a:spcAft>
              <a:spcPct val="15000"/>
            </a:spcAft>
            <a:buChar char="••"/>
          </a:pPr>
          <a:r>
            <a:rPr lang="en-US" sz="1050" b="1" kern="1200" dirty="0" smtClean="0"/>
            <a:t>Purpose</a:t>
          </a:r>
          <a:endParaRPr lang="en-US" sz="1050" b="1" kern="1200" dirty="0"/>
        </a:p>
        <a:p>
          <a:pPr marL="57150" lvl="1" indent="-57150" algn="l" defTabSz="466725">
            <a:lnSpc>
              <a:spcPct val="90000"/>
            </a:lnSpc>
            <a:spcBef>
              <a:spcPct val="0"/>
            </a:spcBef>
            <a:spcAft>
              <a:spcPct val="15000"/>
            </a:spcAft>
            <a:buChar char="••"/>
          </a:pPr>
          <a:r>
            <a:rPr lang="en-US" sz="1050" b="1" kern="1200" dirty="0" smtClean="0"/>
            <a:t>Environment</a:t>
          </a:r>
          <a:endParaRPr lang="en-US" sz="1050" b="1" kern="1200" dirty="0"/>
        </a:p>
      </dsp:txBody>
      <dsp:txXfrm>
        <a:off x="2121078" y="223315"/>
        <a:ext cx="1176511" cy="1027656"/>
      </dsp:txXfrm>
    </dsp:sp>
    <dsp:sp modelId="{B7032198-C22B-4123-A58E-A1048F50F69E}">
      <dsp:nvSpPr>
        <dsp:cNvPr id="0" name=""/>
        <dsp:cNvSpPr/>
      </dsp:nvSpPr>
      <dsp:spPr>
        <a:xfrm rot="16200000">
          <a:off x="3445391" y="754119"/>
          <a:ext cx="1212393" cy="459129"/>
        </a:xfrm>
        <a:prstGeom prst="lef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BC0A291-7B7C-408A-8969-F8AA3874229D}">
      <dsp:nvSpPr>
        <dsp:cNvPr id="0" name=""/>
        <dsp:cNvSpPr/>
      </dsp:nvSpPr>
      <dsp:spPr>
        <a:xfrm>
          <a:off x="3431360" y="-168312"/>
          <a:ext cx="1240455" cy="109160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t" anchorCtr="0">
          <a:noAutofit/>
        </a:bodyPr>
        <a:lstStyle/>
        <a:p>
          <a:pPr lvl="0" algn="l" defTabSz="466725">
            <a:lnSpc>
              <a:spcPct val="90000"/>
            </a:lnSpc>
            <a:spcBef>
              <a:spcPct val="0"/>
            </a:spcBef>
            <a:spcAft>
              <a:spcPct val="35000"/>
            </a:spcAft>
          </a:pPr>
          <a:r>
            <a:rPr lang="en-US" sz="1050" b="1" kern="1200" dirty="0" smtClean="0"/>
            <a:t>Software</a:t>
          </a:r>
          <a:endParaRPr lang="en-US" sz="1050" b="1" kern="1200" dirty="0"/>
        </a:p>
        <a:p>
          <a:pPr marL="57150" lvl="1" indent="-57150" algn="l" defTabSz="466725">
            <a:lnSpc>
              <a:spcPct val="90000"/>
            </a:lnSpc>
            <a:spcBef>
              <a:spcPct val="0"/>
            </a:spcBef>
            <a:spcAft>
              <a:spcPct val="15000"/>
            </a:spcAft>
            <a:buChar char="••"/>
          </a:pPr>
          <a:r>
            <a:rPr lang="en-US" sz="1050" b="1" kern="1200" dirty="0" smtClean="0"/>
            <a:t>Scheduling</a:t>
          </a:r>
          <a:endParaRPr lang="en-US" sz="1050" b="1" kern="1200" dirty="0"/>
        </a:p>
        <a:p>
          <a:pPr marL="57150" lvl="1" indent="-57150" algn="l" defTabSz="466725">
            <a:lnSpc>
              <a:spcPct val="90000"/>
            </a:lnSpc>
            <a:spcBef>
              <a:spcPct val="0"/>
            </a:spcBef>
            <a:spcAft>
              <a:spcPct val="15000"/>
            </a:spcAft>
            <a:buChar char="••"/>
          </a:pPr>
          <a:r>
            <a:rPr lang="en-US" sz="1050" b="1" kern="1200" dirty="0" smtClean="0"/>
            <a:t>Player</a:t>
          </a:r>
          <a:endParaRPr lang="en-US" sz="1050" b="1" kern="1200" dirty="0"/>
        </a:p>
        <a:p>
          <a:pPr marL="57150" lvl="1" indent="-57150" algn="l" defTabSz="466725">
            <a:lnSpc>
              <a:spcPct val="90000"/>
            </a:lnSpc>
            <a:spcBef>
              <a:spcPct val="0"/>
            </a:spcBef>
            <a:spcAft>
              <a:spcPct val="15000"/>
            </a:spcAft>
            <a:buChar char="••"/>
          </a:pPr>
          <a:r>
            <a:rPr lang="en-US" sz="1050" b="1" kern="1200" dirty="0" smtClean="0"/>
            <a:t>Control</a:t>
          </a:r>
          <a:endParaRPr lang="en-US" sz="1050" b="1" kern="1200" dirty="0"/>
        </a:p>
        <a:p>
          <a:pPr marL="57150" lvl="1" indent="-57150" algn="l" defTabSz="466725">
            <a:lnSpc>
              <a:spcPct val="90000"/>
            </a:lnSpc>
            <a:spcBef>
              <a:spcPct val="0"/>
            </a:spcBef>
            <a:spcAft>
              <a:spcPct val="15000"/>
            </a:spcAft>
            <a:buChar char="••"/>
          </a:pPr>
          <a:r>
            <a:rPr lang="en-US" sz="1050" b="1" kern="1200" dirty="0" smtClean="0"/>
            <a:t>Creation</a:t>
          </a:r>
          <a:endParaRPr lang="en-US" sz="1050" b="1" kern="1200" dirty="0"/>
        </a:p>
      </dsp:txBody>
      <dsp:txXfrm>
        <a:off x="3463332" y="-136340"/>
        <a:ext cx="1176511" cy="1027656"/>
      </dsp:txXfrm>
    </dsp:sp>
    <dsp:sp modelId="{EAA2330C-D9A8-40DE-9908-559C50C617BB}">
      <dsp:nvSpPr>
        <dsp:cNvPr id="0" name=""/>
        <dsp:cNvSpPr/>
      </dsp:nvSpPr>
      <dsp:spPr>
        <a:xfrm rot="18253700">
          <a:off x="4415227" y="1025418"/>
          <a:ext cx="1252633" cy="459129"/>
        </a:xfrm>
        <a:prstGeom prst="lef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C0F3F40-9210-4E51-AA35-A797881D12BC}">
      <dsp:nvSpPr>
        <dsp:cNvPr id="0" name=""/>
        <dsp:cNvSpPr/>
      </dsp:nvSpPr>
      <dsp:spPr>
        <a:xfrm>
          <a:off x="4773614" y="191343"/>
          <a:ext cx="1240455" cy="109160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t" anchorCtr="0">
          <a:noAutofit/>
        </a:bodyPr>
        <a:lstStyle/>
        <a:p>
          <a:pPr lvl="0" algn="l" defTabSz="466725">
            <a:lnSpc>
              <a:spcPct val="90000"/>
            </a:lnSpc>
            <a:spcBef>
              <a:spcPct val="0"/>
            </a:spcBef>
            <a:spcAft>
              <a:spcPct val="35000"/>
            </a:spcAft>
          </a:pPr>
          <a:r>
            <a:rPr lang="en-US" sz="1050" b="1" kern="1200" dirty="0" smtClean="0"/>
            <a:t>Hardware</a:t>
          </a:r>
          <a:endParaRPr lang="en-US" sz="1050" b="1" kern="1200" dirty="0"/>
        </a:p>
        <a:p>
          <a:pPr marL="57150" lvl="1" indent="-57150" algn="l" defTabSz="466725">
            <a:lnSpc>
              <a:spcPct val="90000"/>
            </a:lnSpc>
            <a:spcBef>
              <a:spcPct val="0"/>
            </a:spcBef>
            <a:spcAft>
              <a:spcPct val="15000"/>
            </a:spcAft>
            <a:buChar char="••"/>
          </a:pPr>
          <a:r>
            <a:rPr lang="en-US" sz="1050" b="1" kern="1200" dirty="0" smtClean="0"/>
            <a:t>Displays</a:t>
          </a:r>
          <a:endParaRPr lang="en-US" sz="1050" b="1" kern="1200" dirty="0"/>
        </a:p>
        <a:p>
          <a:pPr marL="57150" lvl="1" indent="-57150" algn="l" defTabSz="466725">
            <a:lnSpc>
              <a:spcPct val="90000"/>
            </a:lnSpc>
            <a:spcBef>
              <a:spcPct val="0"/>
            </a:spcBef>
            <a:spcAft>
              <a:spcPct val="15000"/>
            </a:spcAft>
            <a:buChar char="••"/>
          </a:pPr>
          <a:r>
            <a:rPr lang="en-US" sz="1050" b="1" kern="1200" dirty="0" smtClean="0"/>
            <a:t>Mounts</a:t>
          </a:r>
          <a:endParaRPr lang="en-US" sz="1050" b="1" kern="1200" dirty="0"/>
        </a:p>
        <a:p>
          <a:pPr marL="57150" lvl="1" indent="-57150" algn="l" defTabSz="466725">
            <a:lnSpc>
              <a:spcPct val="90000"/>
            </a:lnSpc>
            <a:spcBef>
              <a:spcPct val="0"/>
            </a:spcBef>
            <a:spcAft>
              <a:spcPct val="15000"/>
            </a:spcAft>
            <a:buChar char="••"/>
          </a:pPr>
          <a:r>
            <a:rPr lang="en-US" sz="1050" b="1" kern="1200" dirty="0" smtClean="0"/>
            <a:t>Players</a:t>
          </a:r>
          <a:endParaRPr lang="en-US" sz="1050" b="1" kern="1200" dirty="0"/>
        </a:p>
        <a:p>
          <a:pPr marL="57150" lvl="1" indent="-57150" algn="l" defTabSz="466725">
            <a:lnSpc>
              <a:spcPct val="90000"/>
            </a:lnSpc>
            <a:spcBef>
              <a:spcPct val="0"/>
            </a:spcBef>
            <a:spcAft>
              <a:spcPct val="15000"/>
            </a:spcAft>
            <a:buChar char="••"/>
          </a:pPr>
          <a:r>
            <a:rPr lang="en-US" sz="1050" b="1" kern="1200" dirty="0" smtClean="0"/>
            <a:t>Infrastructure</a:t>
          </a:r>
          <a:endParaRPr lang="en-US" sz="1050" b="1" kern="1200" dirty="0"/>
        </a:p>
      </dsp:txBody>
      <dsp:txXfrm>
        <a:off x="4805586" y="223315"/>
        <a:ext cx="1176511" cy="1027656"/>
      </dsp:txXfrm>
    </dsp:sp>
    <dsp:sp modelId="{480A5BFA-6E74-464D-9274-07509ACED8E1}">
      <dsp:nvSpPr>
        <dsp:cNvPr id="0" name=""/>
        <dsp:cNvSpPr/>
      </dsp:nvSpPr>
      <dsp:spPr>
        <a:xfrm rot="20431687">
          <a:off x="5105743" y="1876580"/>
          <a:ext cx="1308103" cy="459129"/>
        </a:xfrm>
        <a:prstGeom prst="lef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55DF70D-354E-4BD8-A1F7-A2102056F1B0}">
      <dsp:nvSpPr>
        <dsp:cNvPr id="0" name=""/>
        <dsp:cNvSpPr/>
      </dsp:nvSpPr>
      <dsp:spPr>
        <a:xfrm>
          <a:off x="5756210" y="1342320"/>
          <a:ext cx="1240455" cy="109160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t" anchorCtr="0">
          <a:noAutofit/>
        </a:bodyPr>
        <a:lstStyle/>
        <a:p>
          <a:pPr lvl="0" algn="l" defTabSz="466725">
            <a:lnSpc>
              <a:spcPct val="90000"/>
            </a:lnSpc>
            <a:spcBef>
              <a:spcPct val="0"/>
            </a:spcBef>
            <a:spcAft>
              <a:spcPct val="35000"/>
            </a:spcAft>
          </a:pPr>
          <a:r>
            <a:rPr lang="en-US" sz="1050" b="1" kern="1200" dirty="0" smtClean="0"/>
            <a:t>Connectivity</a:t>
          </a:r>
          <a:endParaRPr lang="en-US" sz="1050" b="1" kern="1200" dirty="0"/>
        </a:p>
        <a:p>
          <a:pPr marL="57150" lvl="1" indent="-57150" algn="l" defTabSz="466725">
            <a:lnSpc>
              <a:spcPct val="90000"/>
            </a:lnSpc>
            <a:spcBef>
              <a:spcPct val="0"/>
            </a:spcBef>
            <a:spcAft>
              <a:spcPct val="15000"/>
            </a:spcAft>
            <a:buChar char="••"/>
          </a:pPr>
          <a:r>
            <a:rPr lang="en-US" sz="1050" b="1" kern="1200" dirty="0" smtClean="0"/>
            <a:t>Wired</a:t>
          </a:r>
          <a:endParaRPr lang="en-US" sz="1050" b="1" kern="1200" dirty="0"/>
        </a:p>
        <a:p>
          <a:pPr marL="57150" lvl="1" indent="-57150" algn="l" defTabSz="466725">
            <a:lnSpc>
              <a:spcPct val="90000"/>
            </a:lnSpc>
            <a:spcBef>
              <a:spcPct val="0"/>
            </a:spcBef>
            <a:spcAft>
              <a:spcPct val="15000"/>
            </a:spcAft>
            <a:buChar char="••"/>
          </a:pPr>
          <a:r>
            <a:rPr lang="en-US" sz="1050" b="1" kern="1200" dirty="0" smtClean="0"/>
            <a:t>Wireless</a:t>
          </a:r>
          <a:endParaRPr lang="en-US" sz="1050" b="1" kern="1200" dirty="0"/>
        </a:p>
        <a:p>
          <a:pPr marL="57150" lvl="1" indent="-57150" algn="l" defTabSz="466725">
            <a:lnSpc>
              <a:spcPct val="90000"/>
            </a:lnSpc>
            <a:spcBef>
              <a:spcPct val="0"/>
            </a:spcBef>
            <a:spcAft>
              <a:spcPct val="15000"/>
            </a:spcAft>
            <a:buChar char="••"/>
          </a:pPr>
          <a:r>
            <a:rPr lang="en-US" sz="1050" b="1" kern="1200" dirty="0" smtClean="0"/>
            <a:t>Cellular</a:t>
          </a:r>
          <a:endParaRPr lang="en-US" sz="1050" b="1" kern="1200" dirty="0"/>
        </a:p>
        <a:p>
          <a:pPr marL="57150" lvl="1" indent="-57150" algn="l" defTabSz="466725">
            <a:lnSpc>
              <a:spcPct val="90000"/>
            </a:lnSpc>
            <a:spcBef>
              <a:spcPct val="0"/>
            </a:spcBef>
            <a:spcAft>
              <a:spcPct val="15000"/>
            </a:spcAft>
            <a:buChar char="••"/>
          </a:pPr>
          <a:r>
            <a:rPr lang="en-US" sz="1050" b="1" kern="1200" dirty="0" smtClean="0"/>
            <a:t>Internet</a:t>
          </a:r>
          <a:endParaRPr lang="en-US" sz="1050" b="1" kern="1200" dirty="0"/>
        </a:p>
      </dsp:txBody>
      <dsp:txXfrm>
        <a:off x="5788182" y="1374292"/>
        <a:ext cx="1176511" cy="1027656"/>
      </dsp:txXfrm>
    </dsp:sp>
    <dsp:sp modelId="{AFEF0839-B211-481A-9928-233208F27D46}">
      <dsp:nvSpPr>
        <dsp:cNvPr id="0" name=""/>
        <dsp:cNvSpPr/>
      </dsp:nvSpPr>
      <dsp:spPr>
        <a:xfrm rot="448065">
          <a:off x="5209564" y="2732808"/>
          <a:ext cx="1533033" cy="459129"/>
        </a:xfrm>
        <a:prstGeom prst="lef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9812B63-21E1-49A9-8C68-531AE8406F6D}">
      <dsp:nvSpPr>
        <dsp:cNvPr id="0" name=""/>
        <dsp:cNvSpPr/>
      </dsp:nvSpPr>
      <dsp:spPr>
        <a:xfrm>
          <a:off x="6115868" y="2516195"/>
          <a:ext cx="1240455" cy="109160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t" anchorCtr="0">
          <a:noAutofit/>
        </a:bodyPr>
        <a:lstStyle/>
        <a:p>
          <a:pPr lvl="0" algn="l" defTabSz="466725">
            <a:lnSpc>
              <a:spcPct val="90000"/>
            </a:lnSpc>
            <a:spcBef>
              <a:spcPct val="0"/>
            </a:spcBef>
            <a:spcAft>
              <a:spcPct val="35000"/>
            </a:spcAft>
          </a:pPr>
          <a:r>
            <a:rPr lang="en-US" sz="1050" b="1" kern="1200" dirty="0" smtClean="0"/>
            <a:t>Operations</a:t>
          </a:r>
          <a:endParaRPr lang="en-US" sz="1050" b="1" kern="1200" dirty="0"/>
        </a:p>
        <a:p>
          <a:pPr marL="57150" lvl="1" indent="-57150" algn="l" defTabSz="466725">
            <a:lnSpc>
              <a:spcPct val="90000"/>
            </a:lnSpc>
            <a:spcBef>
              <a:spcPct val="0"/>
            </a:spcBef>
            <a:spcAft>
              <a:spcPct val="15000"/>
            </a:spcAft>
            <a:buChar char="••"/>
          </a:pPr>
          <a:r>
            <a:rPr lang="en-US" sz="1050" b="1" kern="1200" dirty="0" smtClean="0"/>
            <a:t>Installation</a:t>
          </a:r>
          <a:endParaRPr lang="en-US" sz="1050" b="1" kern="1200" dirty="0"/>
        </a:p>
        <a:p>
          <a:pPr marL="57150" lvl="1" indent="-57150" algn="l" defTabSz="466725">
            <a:lnSpc>
              <a:spcPct val="90000"/>
            </a:lnSpc>
            <a:spcBef>
              <a:spcPct val="0"/>
            </a:spcBef>
            <a:spcAft>
              <a:spcPct val="15000"/>
            </a:spcAft>
            <a:buChar char="••"/>
          </a:pPr>
          <a:r>
            <a:rPr lang="en-US" sz="1050" b="1" kern="1200" dirty="0" smtClean="0"/>
            <a:t>Network</a:t>
          </a:r>
          <a:endParaRPr lang="en-US" sz="1050" b="1" kern="1200" dirty="0"/>
        </a:p>
        <a:p>
          <a:pPr marL="57150" lvl="1" indent="-57150" algn="l" defTabSz="466725">
            <a:lnSpc>
              <a:spcPct val="90000"/>
            </a:lnSpc>
            <a:spcBef>
              <a:spcPct val="0"/>
            </a:spcBef>
            <a:spcAft>
              <a:spcPct val="15000"/>
            </a:spcAft>
            <a:buChar char="••"/>
          </a:pPr>
          <a:r>
            <a:rPr lang="en-US" sz="1050" b="1" kern="1200" dirty="0" smtClean="0"/>
            <a:t>Maintenance</a:t>
          </a:r>
          <a:endParaRPr lang="en-US" sz="1050" b="1" kern="1200" dirty="0"/>
        </a:p>
        <a:p>
          <a:pPr marL="57150" lvl="1" indent="-57150" algn="l" defTabSz="466725">
            <a:lnSpc>
              <a:spcPct val="90000"/>
            </a:lnSpc>
            <a:spcBef>
              <a:spcPct val="0"/>
            </a:spcBef>
            <a:spcAft>
              <a:spcPct val="15000"/>
            </a:spcAft>
            <a:buChar char="••"/>
          </a:pPr>
          <a:r>
            <a:rPr lang="en-US" sz="1050" b="1" kern="1200" dirty="0" smtClean="0"/>
            <a:t>Service</a:t>
          </a:r>
          <a:endParaRPr lang="en-US" sz="1050" b="1" kern="1200" dirty="0"/>
        </a:p>
        <a:p>
          <a:pPr marL="57150" lvl="1" indent="-57150" algn="l" defTabSz="466725">
            <a:lnSpc>
              <a:spcPct val="90000"/>
            </a:lnSpc>
            <a:spcBef>
              <a:spcPct val="0"/>
            </a:spcBef>
            <a:spcAft>
              <a:spcPct val="15000"/>
            </a:spcAft>
            <a:buChar char="••"/>
          </a:pPr>
          <a:r>
            <a:rPr lang="en-US" sz="1050" b="1" kern="1200" dirty="0" smtClean="0"/>
            <a:t>Support</a:t>
          </a:r>
          <a:endParaRPr lang="en-US" sz="1050" b="1" kern="1200" dirty="0"/>
        </a:p>
      </dsp:txBody>
      <dsp:txXfrm>
        <a:off x="6147840" y="2548167"/>
        <a:ext cx="1176511" cy="102765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FAB636-BF49-42CF-96CF-2299C4949420}" type="datetimeFigureOut">
              <a:rPr lang="en-US" smtClean="0"/>
              <a:t>10/3/2013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9D364B-4CC6-4763-A223-9AAEF37519DD}" type="slidenum">
              <a:rPr lang="en-US" smtClean="0"/>
              <a:t>‹#›</a:t>
            </a:fld>
            <a:endParaRPr lang="en-US"/>
          </a:p>
        </p:txBody>
      </p:sp>
    </p:spTree>
    <p:extLst>
      <p:ext uri="{BB962C8B-B14F-4D97-AF65-F5344CB8AC3E}">
        <p14:creationId xmlns:p14="http://schemas.microsoft.com/office/powerpoint/2010/main" val="4090788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DFAAB-8BE8-454C-8E7B-0AF66583FE64}" type="slidenum">
              <a:rPr lang="en-US" smtClean="0"/>
              <a:t>15</a:t>
            </a:fld>
            <a:endParaRPr lang="en-US"/>
          </a:p>
        </p:txBody>
      </p:sp>
    </p:spTree>
    <p:extLst>
      <p:ext uri="{BB962C8B-B14F-4D97-AF65-F5344CB8AC3E}">
        <p14:creationId xmlns:p14="http://schemas.microsoft.com/office/powerpoint/2010/main" val="1743641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003178"/>
            <a:ext cx="5486400" cy="732696"/>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04800" y="2776908"/>
            <a:ext cx="5486400" cy="35755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43600" y="1097697"/>
            <a:ext cx="2945301" cy="2945301"/>
          </a:xfrm>
          <a:prstGeom prst="rect">
            <a:avLst/>
          </a:prstGeom>
          <a:effectLst>
            <a:outerShdw blurRad="50800" dist="12700" dir="2700000" algn="tl" rotWithShape="0">
              <a:prstClr val="black">
                <a:alpha val="25000"/>
              </a:prstClr>
            </a:outerShdw>
          </a:effectLst>
        </p:spPr>
      </p:pic>
    </p:spTree>
    <p:extLst>
      <p:ext uri="{BB962C8B-B14F-4D97-AF65-F5344CB8AC3E}">
        <p14:creationId xmlns:p14="http://schemas.microsoft.com/office/powerpoint/2010/main" val="2894366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02576"/>
            <a:ext cx="8165656" cy="4762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52400" y="755476"/>
            <a:ext cx="8839200" cy="425467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4460" t="9699" r="22708" b="39307"/>
          <a:stretch/>
        </p:blipFill>
        <p:spPr>
          <a:xfrm>
            <a:off x="105508" y="22485"/>
            <a:ext cx="656492" cy="633666"/>
          </a:xfrm>
          <a:prstGeom prst="rect">
            <a:avLst/>
          </a:prstGeom>
          <a:effectLst>
            <a:outerShdw blurRad="50800" dist="12700" dir="2700000" algn="tl" rotWithShape="0">
              <a:prstClr val="black">
                <a:alpha val="25000"/>
              </a:prstClr>
            </a:outerShdw>
          </a:effectLst>
        </p:spPr>
      </p:pic>
    </p:spTree>
    <p:extLst>
      <p:ext uri="{BB962C8B-B14F-4D97-AF65-F5344CB8AC3E}">
        <p14:creationId xmlns:p14="http://schemas.microsoft.com/office/powerpoint/2010/main" val="1733176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2400" y="748812"/>
            <a:ext cx="4343400" cy="4267200"/>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748812"/>
            <a:ext cx="4343400" cy="4267200"/>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24460" t="9699" r="22708" b="39307"/>
          <a:stretch/>
        </p:blipFill>
        <p:spPr>
          <a:xfrm>
            <a:off x="105508" y="22485"/>
            <a:ext cx="656492" cy="633666"/>
          </a:xfrm>
          <a:prstGeom prst="rect">
            <a:avLst/>
          </a:prstGeom>
          <a:effectLst>
            <a:outerShdw blurRad="50800" dist="12700" dir="2700000" algn="tl" rotWithShape="0">
              <a:prstClr val="black">
                <a:alpha val="25000"/>
              </a:prstClr>
            </a:outerShdw>
          </a:effectLst>
        </p:spPr>
      </p:pic>
    </p:spTree>
    <p:extLst>
      <p:ext uri="{BB962C8B-B14F-4D97-AF65-F5344CB8AC3E}">
        <p14:creationId xmlns:p14="http://schemas.microsoft.com/office/powerpoint/2010/main" val="4237161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24460" t="9699" r="22708" b="39307"/>
          <a:stretch/>
        </p:blipFill>
        <p:spPr>
          <a:xfrm>
            <a:off x="105508" y="22485"/>
            <a:ext cx="656492" cy="633666"/>
          </a:xfrm>
          <a:prstGeom prst="rect">
            <a:avLst/>
          </a:prstGeom>
          <a:effectLst>
            <a:outerShdw blurRad="50800" dist="12700" dir="2700000" algn="tl" rotWithShape="0">
              <a:prstClr val="black">
                <a:alpha val="25000"/>
              </a:prstClr>
            </a:outerShdw>
          </a:effectLst>
        </p:spPr>
      </p:pic>
    </p:spTree>
    <p:extLst>
      <p:ext uri="{BB962C8B-B14F-4D97-AF65-F5344CB8AC3E}">
        <p14:creationId xmlns:p14="http://schemas.microsoft.com/office/powerpoint/2010/main" val="3134790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ection Header">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063751"/>
            <a:ext cx="7772400" cy="1021556"/>
          </a:xfrm>
        </p:spPr>
        <p:txBody>
          <a:bodyPr anchor="t"/>
          <a:lstStyle>
            <a:lvl1pPr algn="ctr">
              <a:defRPr sz="2700" b="1" cap="all"/>
            </a:lvl1pPr>
          </a:lstStyle>
          <a:p>
            <a:r>
              <a:rPr lang="en-US" dirty="0" smtClean="0"/>
              <a:t>Click to edit Master </a:t>
            </a:r>
            <a:br>
              <a:rPr lang="en-US" dirty="0" smtClean="0"/>
            </a:br>
            <a:r>
              <a:rPr lang="en-US" dirty="0" smtClean="0"/>
              <a:t>title style</a:t>
            </a:r>
            <a:endParaRPr lang="en-US" dirty="0"/>
          </a:p>
        </p:txBody>
      </p:sp>
    </p:spTree>
    <p:extLst>
      <p:ext uri="{BB962C8B-B14F-4D97-AF65-F5344CB8AC3E}">
        <p14:creationId xmlns:p14="http://schemas.microsoft.com/office/powerpoint/2010/main" val="19349251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102576"/>
            <a:ext cx="8159262" cy="476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 y="754674"/>
            <a:ext cx="8839200" cy="425467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66697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4" r:id="rId4"/>
    <p:sldLayoutId id="2147483661" r:id="rId5"/>
  </p:sldLayoutIdLst>
  <p:txStyles>
    <p:titleStyle>
      <a:lvl1pPr algn="ctr" defTabSz="914400" rtl="0" eaLnBrk="1" latinLnBrk="0" hangingPunct="1">
        <a:spcBef>
          <a:spcPct val="0"/>
        </a:spcBef>
        <a:buNone/>
        <a:defRPr sz="2400" kern="1200">
          <a:solidFill>
            <a:schemeClr val="tx1"/>
          </a:solidFill>
          <a:effectLst>
            <a:outerShdw blurRad="50800" dist="12700" dir="2700000" algn="tl" rotWithShape="0">
              <a:prstClr val="black">
                <a:alpha val="40000"/>
              </a:prstClr>
            </a:outerShdw>
          </a:effectLst>
          <a:latin typeface="Droid Sans" pitchFamily="34" charset="0"/>
          <a:ea typeface="Droid Sans" pitchFamily="34" charset="0"/>
          <a:cs typeface="Droid Sans" pitchFamily="34" charset="0"/>
        </a:defRPr>
      </a:lvl1pPr>
    </p:titleStyle>
    <p:bodyStyle>
      <a:lvl1pPr marL="342900" indent="-342900" algn="l" defTabSz="914400" rtl="0" eaLnBrk="1" latinLnBrk="0" hangingPunct="1">
        <a:spcBef>
          <a:spcPct val="20000"/>
        </a:spcBef>
        <a:buClr>
          <a:srgbClr val="C00000"/>
        </a:buClr>
        <a:buFont typeface="Arial" pitchFamily="34" charset="0"/>
        <a:buChar char="•"/>
        <a:defRPr sz="1600" kern="1200">
          <a:solidFill>
            <a:schemeClr val="tx1"/>
          </a:solidFill>
          <a:effectLst>
            <a:outerShdw blurRad="50800" dist="12700" dir="2700000" algn="tl" rotWithShape="0">
              <a:prstClr val="black">
                <a:alpha val="40000"/>
              </a:prstClr>
            </a:outerShdw>
          </a:effectLst>
          <a:latin typeface="Droid Sans" pitchFamily="34" charset="0"/>
          <a:ea typeface="Droid Sans" pitchFamily="34" charset="0"/>
          <a:cs typeface="Droid Sans" pitchFamily="34" charset="0"/>
        </a:defRPr>
      </a:lvl1pPr>
      <a:lvl2pPr marL="742950" indent="-285750" algn="l" defTabSz="914400" rtl="0" eaLnBrk="1" latinLnBrk="0" hangingPunct="1">
        <a:spcBef>
          <a:spcPct val="20000"/>
        </a:spcBef>
        <a:buClr>
          <a:srgbClr val="C00000"/>
        </a:buClr>
        <a:buFont typeface="Arial" pitchFamily="34" charset="0"/>
        <a:buChar char="•"/>
        <a:defRPr sz="1400" kern="1200">
          <a:solidFill>
            <a:schemeClr val="tx1"/>
          </a:solidFill>
          <a:effectLst>
            <a:outerShdw blurRad="50800" dist="12700" dir="2700000" algn="tl" rotWithShape="0">
              <a:prstClr val="black">
                <a:alpha val="40000"/>
              </a:prstClr>
            </a:outerShdw>
          </a:effectLst>
          <a:latin typeface="Droid Sans" pitchFamily="34" charset="0"/>
          <a:ea typeface="Droid Sans" pitchFamily="34" charset="0"/>
          <a:cs typeface="Droid Sans" pitchFamily="34" charset="0"/>
        </a:defRPr>
      </a:lvl2pPr>
      <a:lvl3pPr marL="1143000" indent="-228600" algn="l" defTabSz="914400" rtl="0" eaLnBrk="1" latinLnBrk="0" hangingPunct="1">
        <a:spcBef>
          <a:spcPct val="20000"/>
        </a:spcBef>
        <a:buClr>
          <a:srgbClr val="C00000"/>
        </a:buClr>
        <a:buFont typeface="Arial" pitchFamily="34" charset="0"/>
        <a:buChar char="•"/>
        <a:defRPr sz="1200" kern="1200">
          <a:solidFill>
            <a:schemeClr val="tx1"/>
          </a:solidFill>
          <a:effectLst>
            <a:outerShdw blurRad="50800" dist="12700" dir="2700000" algn="tl" rotWithShape="0">
              <a:prstClr val="black">
                <a:alpha val="40000"/>
              </a:prstClr>
            </a:outerShdw>
          </a:effectLst>
          <a:latin typeface="Droid Sans" pitchFamily="34" charset="0"/>
          <a:ea typeface="Droid Sans" pitchFamily="34" charset="0"/>
          <a:cs typeface="Droid Sans" pitchFamily="34" charset="0"/>
        </a:defRPr>
      </a:lvl3pPr>
      <a:lvl4pPr marL="1600200" indent="-228600" algn="l" defTabSz="914400" rtl="0" eaLnBrk="1" latinLnBrk="0" hangingPunct="1">
        <a:spcBef>
          <a:spcPct val="20000"/>
        </a:spcBef>
        <a:buClr>
          <a:srgbClr val="C00000"/>
        </a:buClr>
        <a:buFont typeface="Arial" pitchFamily="34" charset="0"/>
        <a:buChar char="•"/>
        <a:defRPr sz="1100" kern="1200">
          <a:solidFill>
            <a:schemeClr val="tx1"/>
          </a:solidFill>
          <a:effectLst>
            <a:outerShdw blurRad="50800" dist="12700" dir="2700000" algn="tl" rotWithShape="0">
              <a:prstClr val="black">
                <a:alpha val="40000"/>
              </a:prstClr>
            </a:outerShdw>
          </a:effectLst>
          <a:latin typeface="Droid Sans" pitchFamily="34" charset="0"/>
          <a:ea typeface="Droid Sans" pitchFamily="34" charset="0"/>
          <a:cs typeface="Droid Sans" pitchFamily="34" charset="0"/>
        </a:defRPr>
      </a:lvl4pPr>
      <a:lvl5pPr marL="2057400" indent="-228600" algn="l" defTabSz="914400" rtl="0" eaLnBrk="1" latinLnBrk="0" hangingPunct="1">
        <a:spcBef>
          <a:spcPct val="20000"/>
        </a:spcBef>
        <a:buClr>
          <a:srgbClr val="C00000"/>
        </a:buClr>
        <a:buFont typeface="Arial" pitchFamily="34" charset="0"/>
        <a:buChar char="•"/>
        <a:defRPr sz="1100" kern="1200">
          <a:solidFill>
            <a:schemeClr val="tx1"/>
          </a:solidFill>
          <a:effectLst>
            <a:outerShdw blurRad="50800" dist="12700" dir="2700000" algn="tl" rotWithShape="0">
              <a:prstClr val="black">
                <a:alpha val="40000"/>
              </a:prstClr>
            </a:outerShdw>
          </a:effectLst>
          <a:latin typeface="Droid Sans" pitchFamily="34" charset="0"/>
          <a:ea typeface="Droid Sans" pitchFamily="34" charset="0"/>
          <a:cs typeface="Droid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alan@brawnconsulting.com" TargetMode="External"/><Relationship Id="rId2"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hyperlink" Target="mailto:jonathan@brawnconsulting.com" TargetMode="Externa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04710"/>
            <a:ext cx="5486400" cy="732696"/>
          </a:xfrm>
        </p:spPr>
        <p:txBody>
          <a:bodyPr/>
          <a:lstStyle/>
          <a:p>
            <a:r>
              <a:rPr lang="en-US" sz="2800" dirty="0"/>
              <a:t>Metrics and Analytics for ROI in Digital Signage</a:t>
            </a:r>
            <a:endParaRPr lang="en-US" sz="2800" dirty="0"/>
          </a:p>
        </p:txBody>
      </p:sp>
      <p:sp>
        <p:nvSpPr>
          <p:cNvPr id="4" name="Rectangle 6"/>
          <p:cNvSpPr>
            <a:spLocks noChangeArrowheads="1"/>
          </p:cNvSpPr>
          <p:nvPr/>
        </p:nvSpPr>
        <p:spPr bwMode="auto">
          <a:xfrm>
            <a:off x="1898515" y="3233230"/>
            <a:ext cx="2362200" cy="285750"/>
          </a:xfrm>
          <a:prstGeom prst="rect">
            <a:avLst/>
          </a:prstGeom>
          <a:noFill/>
          <a:ln w="9525">
            <a:noFill/>
            <a:miter lim="800000"/>
            <a:headEnd/>
            <a:tailEnd/>
          </a:ln>
        </p:spPr>
        <p:txBody>
          <a:bodyPr/>
          <a:lstStyle/>
          <a:p>
            <a:pPr algn="ctr">
              <a:spcBef>
                <a:spcPct val="20000"/>
              </a:spcBef>
            </a:pPr>
            <a:r>
              <a:rPr lang="en-US" sz="1800" b="1" dirty="0" smtClean="0">
                <a:effectLst>
                  <a:outerShdw blurRad="50800" dist="12700" dir="2700000" algn="tl" rotWithShape="0">
                    <a:prstClr val="black">
                      <a:alpha val="40000"/>
                    </a:prstClr>
                  </a:outerShdw>
                </a:effectLst>
              </a:rPr>
              <a:t>Presented </a:t>
            </a:r>
            <a:r>
              <a:rPr lang="en-US" sz="1800" b="1" dirty="0">
                <a:effectLst>
                  <a:outerShdw blurRad="50800" dist="12700" dir="2700000" algn="tl" rotWithShape="0">
                    <a:prstClr val="black">
                      <a:alpha val="40000"/>
                    </a:prstClr>
                  </a:outerShdw>
                </a:effectLst>
              </a:rPr>
              <a:t>by</a:t>
            </a:r>
            <a:r>
              <a:rPr lang="en-US" sz="1800" b="1" dirty="0" smtClean="0">
                <a:effectLst>
                  <a:outerShdw blurRad="50800" dist="12700" dir="2700000" algn="tl" rotWithShape="0">
                    <a:prstClr val="black">
                      <a:alpha val="40000"/>
                    </a:prstClr>
                  </a:outerShdw>
                </a:effectLst>
              </a:rPr>
              <a:t>: </a:t>
            </a:r>
            <a:endParaRPr lang="en-US" sz="1800" b="1" dirty="0">
              <a:effectLst>
                <a:outerShdw blurRad="50800" dist="12700" dir="2700000" algn="tl" rotWithShape="0">
                  <a:prstClr val="black">
                    <a:alpha val="40000"/>
                  </a:prstClr>
                </a:outerShdw>
              </a:effectLst>
            </a:endParaRPr>
          </a:p>
        </p:txBody>
      </p:sp>
      <p:sp>
        <p:nvSpPr>
          <p:cNvPr id="5" name="Rectangle 18"/>
          <p:cNvSpPr>
            <a:spLocks noChangeArrowheads="1"/>
          </p:cNvSpPr>
          <p:nvPr/>
        </p:nvSpPr>
        <p:spPr bwMode="auto">
          <a:xfrm>
            <a:off x="418290" y="3595180"/>
            <a:ext cx="5334000" cy="1543050"/>
          </a:xfrm>
          <a:prstGeom prst="rect">
            <a:avLst/>
          </a:prstGeom>
          <a:noFill/>
          <a:ln w="9525">
            <a:noFill/>
            <a:miter lim="800000"/>
            <a:headEnd/>
            <a:tailEnd/>
          </a:ln>
        </p:spPr>
        <p:txBody>
          <a:bodyPr/>
          <a:lstStyle/>
          <a:p>
            <a:pPr algn="ctr">
              <a:spcBef>
                <a:spcPct val="20000"/>
              </a:spcBef>
            </a:pPr>
            <a:r>
              <a:rPr lang="en-US" sz="1600" dirty="0" smtClean="0">
                <a:effectLst>
                  <a:outerShdw blurRad="50800" dist="12700" dir="2700000" algn="tl" rotWithShape="0">
                    <a:prstClr val="black">
                      <a:alpha val="40000"/>
                    </a:prstClr>
                  </a:outerShdw>
                </a:effectLst>
              </a:rPr>
              <a:t>Alan C. Brawn &amp; Jonathan Brawn</a:t>
            </a:r>
          </a:p>
          <a:p>
            <a:pPr algn="ctr">
              <a:spcBef>
                <a:spcPct val="20000"/>
              </a:spcBef>
            </a:pPr>
            <a:r>
              <a:rPr lang="en-US" sz="1600" dirty="0" smtClean="0">
                <a:effectLst>
                  <a:outerShdw blurRad="50800" dist="12700" dir="2700000" algn="tl" rotWithShape="0">
                    <a:prstClr val="black">
                      <a:alpha val="40000"/>
                    </a:prstClr>
                  </a:outerShdw>
                </a:effectLst>
              </a:rPr>
              <a:t>CTS, ISF, ISF-C, DSCE, DSDE, DSNE</a:t>
            </a:r>
            <a:endParaRPr lang="en-US" sz="1600" dirty="0">
              <a:effectLst>
                <a:outerShdw blurRad="50800" dist="12700" dir="2700000" algn="tl" rotWithShape="0">
                  <a:prstClr val="black">
                    <a:alpha val="40000"/>
                  </a:prstClr>
                </a:outerShdw>
              </a:effectLst>
            </a:endParaRPr>
          </a:p>
          <a:p>
            <a:pPr algn="ctr">
              <a:spcBef>
                <a:spcPct val="20000"/>
              </a:spcBef>
            </a:pPr>
            <a:r>
              <a:rPr lang="en-US" sz="1600" dirty="0" smtClean="0">
                <a:effectLst>
                  <a:outerShdw blurRad="50800" dist="12700" dir="2700000" algn="tl" rotWithShape="0">
                    <a:prstClr val="black">
                      <a:alpha val="40000"/>
                    </a:prstClr>
                  </a:outerShdw>
                </a:effectLst>
              </a:rPr>
              <a:t>Principals</a:t>
            </a:r>
            <a:r>
              <a:rPr lang="en-US" sz="1600" dirty="0">
                <a:effectLst>
                  <a:outerShdw blurRad="50800" dist="12700" dir="2700000" algn="tl" rotWithShape="0">
                    <a:prstClr val="black">
                      <a:alpha val="40000"/>
                    </a:prstClr>
                  </a:outerShdw>
                </a:effectLst>
              </a:rPr>
              <a:t> </a:t>
            </a:r>
            <a:r>
              <a:rPr lang="en-US" sz="1600" dirty="0" smtClean="0">
                <a:effectLst>
                  <a:outerShdw blurRad="50800" dist="12700" dir="2700000" algn="tl" rotWithShape="0">
                    <a:prstClr val="black">
                      <a:alpha val="40000"/>
                    </a:prstClr>
                  </a:outerShdw>
                </a:effectLst>
              </a:rPr>
              <a:t>of Brawn Consulting</a:t>
            </a:r>
          </a:p>
          <a:p>
            <a:pPr algn="ctr">
              <a:spcBef>
                <a:spcPct val="20000"/>
              </a:spcBef>
            </a:pPr>
            <a:r>
              <a:rPr lang="en-US" sz="1600" dirty="0" smtClean="0">
                <a:effectLst>
                  <a:outerShdw blurRad="50800" dist="12700" dir="2700000" algn="tl" rotWithShape="0">
                    <a:prstClr val="black">
                      <a:alpha val="40000"/>
                    </a:prstClr>
                  </a:outerShdw>
                </a:effectLst>
              </a:rPr>
              <a:t>alan@brawnconsulting.com, jonathan@brawnconsulting.com</a:t>
            </a:r>
          </a:p>
        </p:txBody>
      </p:sp>
    </p:spTree>
    <p:extLst>
      <p:ext uri="{BB962C8B-B14F-4D97-AF65-F5344CB8AC3E}">
        <p14:creationId xmlns:p14="http://schemas.microsoft.com/office/powerpoint/2010/main" val="164167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Looks Easy, But Its Not!</a:t>
            </a:r>
            <a:endParaRPr lang="en-US" dirty="0"/>
          </a:p>
        </p:txBody>
      </p:sp>
      <p:sp>
        <p:nvSpPr>
          <p:cNvPr id="3" name="Content Placeholder 2"/>
          <p:cNvSpPr>
            <a:spLocks noGrp="1"/>
          </p:cNvSpPr>
          <p:nvPr>
            <p:ph idx="1"/>
          </p:nvPr>
        </p:nvSpPr>
        <p:spPr>
          <a:xfrm>
            <a:off x="152400" y="755476"/>
            <a:ext cx="5715000" cy="4254674"/>
          </a:xfrm>
        </p:spPr>
        <p:txBody>
          <a:bodyPr>
            <a:normAutofit/>
          </a:bodyPr>
          <a:lstStyle/>
          <a:p>
            <a:r>
              <a:rPr lang="en-US" dirty="0" smtClean="0"/>
              <a:t>Digital signage is a “tangled web” of interrelated technologies, that on the surface look quite simple. </a:t>
            </a:r>
          </a:p>
          <a:p>
            <a:r>
              <a:rPr lang="en-US" dirty="0" smtClean="0"/>
              <a:t>It appears to be a ubiquitous 40”+ flat panel display hung on the wall, connected via CAT5 cable to a server with content of some type resident for replay on that device. </a:t>
            </a:r>
          </a:p>
          <a:p>
            <a:r>
              <a:rPr lang="en-US" b="1" dirty="0" smtClean="0">
                <a:solidFill>
                  <a:srgbClr val="FF0000"/>
                </a:solidFill>
              </a:rPr>
              <a:t>In fact, this “commodity” product is anything but. It is a tangled web and the way that each of the sectors </a:t>
            </a:r>
            <a:r>
              <a:rPr lang="en-US" b="1" smtClean="0">
                <a:solidFill>
                  <a:srgbClr val="FF0000"/>
                </a:solidFill>
              </a:rPr>
              <a:t>of digital </a:t>
            </a:r>
            <a:r>
              <a:rPr lang="en-US" b="1" dirty="0" smtClean="0">
                <a:solidFill>
                  <a:srgbClr val="FF0000"/>
                </a:solidFill>
              </a:rPr>
              <a:t>signage interrelate to one another will determine the ultimate success or failure of the signage system. </a:t>
            </a:r>
            <a:endParaRPr lang="en-US" b="1" dirty="0">
              <a:solidFill>
                <a:srgbClr val="FF0000"/>
              </a:solidFill>
            </a:endParaRPr>
          </a:p>
        </p:txBody>
      </p:sp>
      <p:pic>
        <p:nvPicPr>
          <p:cNvPr id="1026" name="Picture 2" descr="http://oilersnation.com/uploads/Image/tangled-we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1581150"/>
            <a:ext cx="2457381" cy="245738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861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07528"/>
            <a:ext cx="5486400" cy="732696"/>
          </a:xfrm>
        </p:spPr>
        <p:txBody>
          <a:bodyPr/>
          <a:lstStyle/>
          <a:p>
            <a:r>
              <a:rPr lang="en-US" dirty="0" smtClean="0"/>
              <a:t>The 7 Key Elements of Digital Signage</a:t>
            </a:r>
            <a:endParaRPr lang="en-US" dirty="0"/>
          </a:p>
        </p:txBody>
      </p:sp>
    </p:spTree>
    <p:extLst>
      <p:ext uri="{BB962C8B-B14F-4D97-AF65-F5344CB8AC3E}">
        <p14:creationId xmlns:p14="http://schemas.microsoft.com/office/powerpoint/2010/main" val="883794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7 Key Elements of Digital Signage</a:t>
            </a:r>
            <a:endParaRPr lang="en-US" dirty="0"/>
          </a:p>
        </p:txBody>
      </p:sp>
      <p:sp>
        <p:nvSpPr>
          <p:cNvPr id="3" name="Content Placeholder 2"/>
          <p:cNvSpPr>
            <a:spLocks noGrp="1"/>
          </p:cNvSpPr>
          <p:nvPr>
            <p:ph idx="1"/>
          </p:nvPr>
        </p:nvSpPr>
        <p:spPr>
          <a:xfrm>
            <a:off x="152400" y="755476"/>
            <a:ext cx="6019800" cy="4254674"/>
          </a:xfrm>
        </p:spPr>
        <p:txBody>
          <a:bodyPr/>
          <a:lstStyle/>
          <a:p>
            <a:r>
              <a:rPr lang="en-US" b="1" dirty="0" smtClean="0">
                <a:solidFill>
                  <a:srgbClr val="FF0000"/>
                </a:solidFill>
              </a:rPr>
              <a:t>Each one of The 7 Key Elements of Digital </a:t>
            </a:r>
            <a:r>
              <a:rPr lang="en-US" b="1" dirty="0">
                <a:solidFill>
                  <a:srgbClr val="FF0000"/>
                </a:solidFill>
              </a:rPr>
              <a:t>S</a:t>
            </a:r>
            <a:r>
              <a:rPr lang="en-US" b="1" dirty="0" smtClean="0">
                <a:solidFill>
                  <a:srgbClr val="FF0000"/>
                </a:solidFill>
              </a:rPr>
              <a:t>ignage  </a:t>
            </a:r>
            <a:r>
              <a:rPr lang="en-US" b="1" dirty="0">
                <a:solidFill>
                  <a:srgbClr val="FF0000"/>
                </a:solidFill>
              </a:rPr>
              <a:t>is used in every </a:t>
            </a:r>
            <a:r>
              <a:rPr lang="en-US" b="1" dirty="0" smtClean="0">
                <a:solidFill>
                  <a:srgbClr val="FF0000"/>
                </a:solidFill>
              </a:rPr>
              <a:t>single application and network.</a:t>
            </a:r>
            <a:endParaRPr lang="en-US" b="1" dirty="0">
              <a:solidFill>
                <a:srgbClr val="FF0000"/>
              </a:solidFill>
            </a:endParaRPr>
          </a:p>
          <a:p>
            <a:r>
              <a:rPr lang="en-US" dirty="0" smtClean="0"/>
              <a:t>You must </a:t>
            </a:r>
            <a:r>
              <a:rPr lang="en-US" dirty="0"/>
              <a:t>know how they </a:t>
            </a:r>
            <a:r>
              <a:rPr lang="en-US" dirty="0" smtClean="0"/>
              <a:t>each relate and interact but…</a:t>
            </a:r>
            <a:endParaRPr lang="en-US" dirty="0"/>
          </a:p>
          <a:p>
            <a:r>
              <a:rPr lang="en-US" dirty="0" smtClean="0"/>
              <a:t>The good news is that you do </a:t>
            </a:r>
            <a:r>
              <a:rPr lang="en-US" dirty="0"/>
              <a:t>not need to be an expert in all of </a:t>
            </a:r>
            <a:r>
              <a:rPr lang="en-US" dirty="0" smtClean="0"/>
              <a:t>them.</a:t>
            </a:r>
            <a:endParaRPr lang="en-US" dirty="0"/>
          </a:p>
          <a:p>
            <a:r>
              <a:rPr lang="en-US" dirty="0" smtClean="0"/>
              <a:t>In dynamic digital signage, partnering </a:t>
            </a:r>
            <a:r>
              <a:rPr lang="en-US" dirty="0"/>
              <a:t>is </a:t>
            </a:r>
            <a:r>
              <a:rPr lang="en-US" dirty="0" smtClean="0"/>
              <a:t>good!</a:t>
            </a:r>
            <a:endParaRPr lang="en-US" dirty="0"/>
          </a:p>
          <a:p>
            <a:endParaRPr lang="en-US" dirty="0"/>
          </a:p>
        </p:txBody>
      </p:sp>
      <p:pic>
        <p:nvPicPr>
          <p:cNvPr id="2050" name="Picture 2" descr="http://www.wealthmgmtllc.com/assets/img/partners_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96441">
            <a:off x="6723032" y="1338053"/>
            <a:ext cx="1968348" cy="255156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2813649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9" name="Rectangle 3"/>
          <p:cNvSpPr>
            <a:spLocks noGrp="1" noChangeArrowheads="1"/>
          </p:cNvSpPr>
          <p:nvPr>
            <p:ph type="title"/>
          </p:nvPr>
        </p:nvSpPr>
        <p:spPr/>
        <p:txBody>
          <a:bodyPr>
            <a:normAutofit/>
          </a:bodyPr>
          <a:lstStyle/>
          <a:p>
            <a:pPr eaLnBrk="1" hangingPunct="1">
              <a:defRPr/>
            </a:pPr>
            <a:r>
              <a:rPr lang="en-US" dirty="0" smtClean="0"/>
              <a:t>The 7 Key Elements of Dynamic Digital Signage</a:t>
            </a:r>
          </a:p>
        </p:txBody>
      </p:sp>
      <p:graphicFrame>
        <p:nvGraphicFramePr>
          <p:cNvPr id="24" name="Diagram 23"/>
          <p:cNvGraphicFramePr/>
          <p:nvPr>
            <p:extLst>
              <p:ext uri="{D42A27DB-BD31-4B8C-83A1-F6EECF244321}">
                <p14:modId xmlns:p14="http://schemas.microsoft.com/office/powerpoint/2010/main" val="2291594815"/>
              </p:ext>
            </p:extLst>
          </p:nvPr>
        </p:nvGraphicFramePr>
        <p:xfrm>
          <a:off x="524202" y="971550"/>
          <a:ext cx="8103176" cy="3943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6291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11665"/>
            <a:ext cx="5486400" cy="732696"/>
          </a:xfrm>
        </p:spPr>
        <p:txBody>
          <a:bodyPr/>
          <a:lstStyle/>
          <a:p>
            <a:r>
              <a:rPr lang="en-US" dirty="0" smtClean="0"/>
              <a:t>First Law of Analytics and Measurement: </a:t>
            </a:r>
            <a:r>
              <a:rPr lang="en-US" dirty="0" smtClean="0"/>
              <a:t/>
            </a:r>
            <a:br>
              <a:rPr lang="en-US" dirty="0" smtClean="0"/>
            </a:br>
            <a:r>
              <a:rPr lang="en-US" dirty="0" smtClean="0"/>
              <a:t>Articulating </a:t>
            </a:r>
            <a:r>
              <a:rPr lang="en-US" dirty="0" smtClean="0"/>
              <a:t>the Objectives</a:t>
            </a:r>
            <a:endParaRPr lang="en-US" dirty="0"/>
          </a:p>
        </p:txBody>
      </p:sp>
    </p:spTree>
    <p:extLst>
      <p:ext uri="{BB962C8B-B14F-4D97-AF65-F5344CB8AC3E}">
        <p14:creationId xmlns:p14="http://schemas.microsoft.com/office/powerpoint/2010/main" val="7629724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Did We Mention the Objective is #1?</a:t>
            </a:r>
          </a:p>
        </p:txBody>
      </p:sp>
      <p:sp>
        <p:nvSpPr>
          <p:cNvPr id="4099" name="Content Placeholder 2"/>
          <p:cNvSpPr>
            <a:spLocks noGrp="1"/>
          </p:cNvSpPr>
          <p:nvPr>
            <p:ph idx="1"/>
          </p:nvPr>
        </p:nvSpPr>
        <p:spPr>
          <a:scene3d>
            <a:camera prst="orthographicFront"/>
            <a:lightRig rig="threePt" dir="t"/>
          </a:scene3d>
          <a:sp3d>
            <a:bevelT/>
          </a:sp3d>
        </p:spPr>
        <p:txBody>
          <a:bodyPr/>
          <a:lstStyle/>
          <a:p>
            <a:pPr>
              <a:spcBef>
                <a:spcPts val="0"/>
              </a:spcBef>
            </a:pPr>
            <a:r>
              <a:rPr lang="en-US" dirty="0" smtClean="0"/>
              <a:t>The entire concept of digital signage revolves around delivering a message more effectively than a traditional static sign.</a:t>
            </a:r>
          </a:p>
          <a:p>
            <a:pPr marL="0" indent="0">
              <a:spcBef>
                <a:spcPts val="0"/>
              </a:spcBef>
              <a:buNone/>
            </a:pPr>
            <a:r>
              <a:rPr lang="en-US" dirty="0" smtClean="0"/>
              <a:t> </a:t>
            </a:r>
          </a:p>
          <a:p>
            <a:pPr>
              <a:spcBef>
                <a:spcPts val="0"/>
              </a:spcBef>
            </a:pPr>
            <a:r>
              <a:rPr lang="en-US" dirty="0" smtClean="0"/>
              <a:t>Due to this, </a:t>
            </a:r>
            <a:r>
              <a:rPr lang="en-US" b="1" dirty="0" smtClean="0">
                <a:solidFill>
                  <a:srgbClr val="FF0000"/>
                </a:solidFill>
              </a:rPr>
              <a:t>understanding and articulating the objective of what you are trying to achieve with the signage system is critical</a:t>
            </a:r>
            <a:r>
              <a:rPr lang="en-US" dirty="0" smtClean="0"/>
              <a:t>, before you can begin the design, and select your hardware or software.</a:t>
            </a:r>
          </a:p>
          <a:p>
            <a:pPr marL="0" indent="0">
              <a:spcBef>
                <a:spcPts val="0"/>
              </a:spcBef>
              <a:buNone/>
            </a:pPr>
            <a:endParaRPr lang="en-US" dirty="0" smtClean="0"/>
          </a:p>
          <a:p>
            <a:pPr>
              <a:spcBef>
                <a:spcPts val="0"/>
              </a:spcBef>
            </a:pPr>
            <a:r>
              <a:rPr lang="en-US" dirty="0" smtClean="0"/>
              <a:t>It is imperative to understand what you want the digital signage system to accomplish, and how it will be evaluated.</a:t>
            </a:r>
          </a:p>
        </p:txBody>
      </p:sp>
      <p:pic>
        <p:nvPicPr>
          <p:cNvPr id="1026" name="Picture 2" descr="https://wikispaces.psu.edu/download/attachments/41095604/smart.jpg?version=1&amp;modificationDate=1254338747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2918" y="3228071"/>
            <a:ext cx="3508200" cy="1629679"/>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82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Did We Mention the Objective is #1?</a:t>
            </a:r>
          </a:p>
        </p:txBody>
      </p:sp>
      <p:sp>
        <p:nvSpPr>
          <p:cNvPr id="4099" name="Content Placeholder 2"/>
          <p:cNvSpPr>
            <a:spLocks noGrp="1"/>
          </p:cNvSpPr>
          <p:nvPr>
            <p:ph idx="1"/>
          </p:nvPr>
        </p:nvSpPr>
        <p:spPr>
          <a:scene3d>
            <a:camera prst="orthographicFront"/>
            <a:lightRig rig="threePt" dir="t"/>
          </a:scene3d>
          <a:sp3d>
            <a:bevelT/>
          </a:sp3d>
        </p:spPr>
        <p:txBody>
          <a:bodyPr>
            <a:normAutofit/>
          </a:bodyPr>
          <a:lstStyle/>
          <a:p>
            <a:pPr>
              <a:spcBef>
                <a:spcPts val="0"/>
              </a:spcBef>
            </a:pPr>
            <a:r>
              <a:rPr lang="en-US" dirty="0" smtClean="0"/>
              <a:t>The key component to deliver on and measure the success or failure of the objectives is content. </a:t>
            </a:r>
          </a:p>
          <a:p>
            <a:pPr marL="0" indent="0">
              <a:spcBef>
                <a:spcPts val="0"/>
              </a:spcBef>
              <a:buNone/>
            </a:pPr>
            <a:endParaRPr lang="en-US" dirty="0"/>
          </a:p>
          <a:p>
            <a:pPr>
              <a:spcBef>
                <a:spcPts val="0"/>
              </a:spcBef>
            </a:pPr>
            <a:r>
              <a:rPr lang="en-US" dirty="0" smtClean="0"/>
              <a:t>You need to know not only the kind of content that is going to be displayed, but more importantly, </a:t>
            </a:r>
            <a:r>
              <a:rPr lang="en-US" b="1" dirty="0" smtClean="0">
                <a:solidFill>
                  <a:srgbClr val="FF0000"/>
                </a:solidFill>
              </a:rPr>
              <a:t>the intent of each segment of that content.</a:t>
            </a:r>
          </a:p>
          <a:p>
            <a:pPr marL="0" indent="0">
              <a:spcBef>
                <a:spcPts val="0"/>
              </a:spcBef>
              <a:buNone/>
            </a:pPr>
            <a:r>
              <a:rPr lang="en-US" b="1" dirty="0" smtClean="0">
                <a:solidFill>
                  <a:srgbClr val="FF0000"/>
                </a:solidFill>
              </a:rPr>
              <a:t> </a:t>
            </a:r>
          </a:p>
          <a:p>
            <a:pPr>
              <a:spcBef>
                <a:spcPts val="0"/>
              </a:spcBef>
            </a:pPr>
            <a:r>
              <a:rPr lang="en-US" dirty="0" smtClean="0"/>
              <a:t>What is this signage system going to actually be used for?  This question unlocks the direction you will need to go for software, and can help lead to what size and  type of display you will be looking at. </a:t>
            </a:r>
          </a:p>
          <a:p>
            <a:pPr marL="0" indent="0" algn="ctr">
              <a:spcBef>
                <a:spcPts val="0"/>
              </a:spcBef>
              <a:buNone/>
            </a:pPr>
            <a:endParaRPr lang="en-US" b="1" i="1" dirty="0">
              <a:solidFill>
                <a:srgbClr val="FF0000"/>
              </a:solidFill>
            </a:endParaRPr>
          </a:p>
          <a:p>
            <a:pPr marL="0" indent="0" algn="ctr">
              <a:spcBef>
                <a:spcPts val="0"/>
              </a:spcBef>
              <a:buNone/>
            </a:pPr>
            <a:r>
              <a:rPr lang="en-US" sz="1800" b="1" i="1" dirty="0">
                <a:solidFill>
                  <a:srgbClr val="FF0000"/>
                </a:solidFill>
              </a:rPr>
              <a:t>If you do not know and articulate the true objective of the system, you cannot design an effective one. </a:t>
            </a:r>
          </a:p>
        </p:txBody>
      </p:sp>
    </p:spTree>
    <p:extLst>
      <p:ext uri="{BB962C8B-B14F-4D97-AF65-F5344CB8AC3E}">
        <p14:creationId xmlns:p14="http://schemas.microsoft.com/office/powerpoint/2010/main" val="616711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Measurable Objectives</a:t>
            </a:r>
            <a:endParaRPr lang="en-US" dirty="0"/>
          </a:p>
        </p:txBody>
      </p:sp>
      <p:sp>
        <p:nvSpPr>
          <p:cNvPr id="3" name="Content Placeholder 2"/>
          <p:cNvSpPr>
            <a:spLocks noGrp="1"/>
          </p:cNvSpPr>
          <p:nvPr>
            <p:ph idx="1"/>
          </p:nvPr>
        </p:nvSpPr>
        <p:spPr/>
        <p:txBody>
          <a:bodyPr>
            <a:noAutofit/>
          </a:bodyPr>
          <a:lstStyle/>
          <a:p>
            <a:pPr>
              <a:lnSpc>
                <a:spcPct val="150000"/>
              </a:lnSpc>
            </a:pPr>
            <a:r>
              <a:rPr lang="en-US" b="1" i="1" dirty="0"/>
              <a:t>I</a:t>
            </a:r>
            <a:r>
              <a:rPr lang="en-US" b="1" i="1" dirty="0" smtClean="0"/>
              <a:t>dentify </a:t>
            </a:r>
            <a:r>
              <a:rPr lang="en-US" b="1" i="1" dirty="0"/>
              <a:t>and </a:t>
            </a:r>
            <a:r>
              <a:rPr lang="en-US" b="1" i="1" dirty="0" smtClean="0"/>
              <a:t>articulate </a:t>
            </a:r>
            <a:r>
              <a:rPr lang="en-US" b="1" i="1" dirty="0"/>
              <a:t>the </a:t>
            </a:r>
            <a:r>
              <a:rPr lang="en-US" b="1" i="1" dirty="0" smtClean="0">
                <a:solidFill>
                  <a:srgbClr val="FF0000"/>
                </a:solidFill>
              </a:rPr>
              <a:t>SPECIFIC OBJECTIVES </a:t>
            </a:r>
            <a:r>
              <a:rPr lang="en-US" b="1" i="1" dirty="0"/>
              <a:t>of the </a:t>
            </a:r>
            <a:r>
              <a:rPr lang="en-US" b="1" i="1" dirty="0" smtClean="0"/>
              <a:t>project.</a:t>
            </a:r>
          </a:p>
          <a:p>
            <a:pPr lvl="1">
              <a:lnSpc>
                <a:spcPct val="150000"/>
              </a:lnSpc>
              <a:spcBef>
                <a:spcPts val="0"/>
              </a:spcBef>
            </a:pPr>
            <a:r>
              <a:rPr lang="en-US" dirty="0"/>
              <a:t>B</a:t>
            </a:r>
            <a:r>
              <a:rPr lang="en-US" dirty="0" smtClean="0"/>
              <a:t>rand building </a:t>
            </a:r>
          </a:p>
          <a:p>
            <a:pPr lvl="1">
              <a:lnSpc>
                <a:spcPct val="150000"/>
              </a:lnSpc>
              <a:spcBef>
                <a:spcPts val="0"/>
              </a:spcBef>
            </a:pPr>
            <a:r>
              <a:rPr lang="en-US" dirty="0"/>
              <a:t>C</a:t>
            </a:r>
            <a:r>
              <a:rPr lang="en-US" dirty="0" smtClean="0"/>
              <a:t>ustomer experience/entertainment</a:t>
            </a:r>
          </a:p>
          <a:p>
            <a:pPr lvl="1">
              <a:lnSpc>
                <a:spcPct val="150000"/>
              </a:lnSpc>
              <a:spcBef>
                <a:spcPts val="0"/>
              </a:spcBef>
            </a:pPr>
            <a:r>
              <a:rPr lang="en-US" dirty="0" smtClean="0"/>
              <a:t>Facilitating by function </a:t>
            </a:r>
          </a:p>
          <a:p>
            <a:pPr lvl="1">
              <a:lnSpc>
                <a:spcPct val="150000"/>
              </a:lnSpc>
              <a:spcBef>
                <a:spcPts val="0"/>
              </a:spcBef>
            </a:pPr>
            <a:r>
              <a:rPr lang="en-US" dirty="0"/>
              <a:t>A</a:t>
            </a:r>
            <a:r>
              <a:rPr lang="en-US" dirty="0" smtClean="0"/>
              <a:t>d </a:t>
            </a:r>
            <a:r>
              <a:rPr lang="en-US" dirty="0"/>
              <a:t>revenue </a:t>
            </a:r>
            <a:r>
              <a:rPr lang="en-US" dirty="0" smtClean="0"/>
              <a:t>generation</a:t>
            </a:r>
          </a:p>
          <a:p>
            <a:pPr lvl="1">
              <a:lnSpc>
                <a:spcPct val="150000"/>
              </a:lnSpc>
              <a:spcBef>
                <a:spcPts val="0"/>
              </a:spcBef>
            </a:pPr>
            <a:r>
              <a:rPr lang="en-US" dirty="0" smtClean="0"/>
              <a:t>Information and/or way finding</a:t>
            </a:r>
          </a:p>
          <a:p>
            <a:pPr lvl="1">
              <a:lnSpc>
                <a:spcPct val="150000"/>
              </a:lnSpc>
              <a:spcBef>
                <a:spcPts val="0"/>
              </a:spcBef>
            </a:pPr>
            <a:r>
              <a:rPr lang="en-US" dirty="0" smtClean="0"/>
              <a:t>Increasing efficiency</a:t>
            </a:r>
          </a:p>
          <a:p>
            <a:pPr lvl="1">
              <a:lnSpc>
                <a:spcPct val="150000"/>
              </a:lnSpc>
              <a:spcBef>
                <a:spcPts val="0"/>
              </a:spcBef>
            </a:pPr>
            <a:r>
              <a:rPr lang="en-US" dirty="0" smtClean="0"/>
              <a:t>Time saving</a:t>
            </a:r>
          </a:p>
          <a:p>
            <a:pPr lvl="1">
              <a:lnSpc>
                <a:spcPct val="150000"/>
              </a:lnSpc>
              <a:spcBef>
                <a:spcPts val="0"/>
              </a:spcBef>
            </a:pPr>
            <a:r>
              <a:rPr lang="en-US" dirty="0" smtClean="0"/>
              <a:t>Technical support</a:t>
            </a:r>
          </a:p>
          <a:p>
            <a:pPr lvl="1">
              <a:lnSpc>
                <a:spcPct val="150000"/>
              </a:lnSpc>
              <a:spcBef>
                <a:spcPts val="0"/>
              </a:spcBef>
            </a:pPr>
            <a:r>
              <a:rPr lang="en-US" dirty="0" smtClean="0"/>
              <a:t>Other-TBD</a:t>
            </a:r>
          </a:p>
        </p:txBody>
      </p:sp>
      <p:pic>
        <p:nvPicPr>
          <p:cNvPr id="18434"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4025"/>
          <a:stretch/>
        </p:blipFill>
        <p:spPr bwMode="auto">
          <a:xfrm>
            <a:off x="4775433" y="1892522"/>
            <a:ext cx="3457574" cy="2558607"/>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4585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11665"/>
            <a:ext cx="5486400" cy="732696"/>
          </a:xfrm>
        </p:spPr>
        <p:txBody>
          <a:bodyPr/>
          <a:lstStyle/>
          <a:p>
            <a:r>
              <a:rPr lang="en-US" dirty="0"/>
              <a:t>Content as the Vehicle</a:t>
            </a:r>
            <a:br>
              <a:rPr lang="en-US" dirty="0"/>
            </a:br>
            <a:r>
              <a:rPr lang="en-US" dirty="0"/>
              <a:t> and a Call to Action</a:t>
            </a:r>
          </a:p>
        </p:txBody>
      </p:sp>
    </p:spTree>
    <p:extLst>
      <p:ext uri="{BB962C8B-B14F-4D97-AF65-F5344CB8AC3E}">
        <p14:creationId xmlns:p14="http://schemas.microsoft.com/office/powerpoint/2010/main" val="35110284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as the Vehicle</a:t>
            </a:r>
            <a:endParaRPr lang="en-US" dirty="0"/>
          </a:p>
        </p:txBody>
      </p:sp>
      <p:sp>
        <p:nvSpPr>
          <p:cNvPr id="3" name="Content Placeholder 2"/>
          <p:cNvSpPr>
            <a:spLocks noGrp="1"/>
          </p:cNvSpPr>
          <p:nvPr>
            <p:ph idx="1"/>
          </p:nvPr>
        </p:nvSpPr>
        <p:spPr/>
        <p:txBody>
          <a:bodyPr/>
          <a:lstStyle/>
          <a:p>
            <a:r>
              <a:rPr lang="en-US" dirty="0" smtClean="0"/>
              <a:t>Often times you hear that content is king. In fact, that is not correct. </a:t>
            </a:r>
          </a:p>
          <a:p>
            <a:r>
              <a:rPr lang="en-US" dirty="0" smtClean="0"/>
              <a:t>Content may be thought of as the crown prince, but not the king. </a:t>
            </a:r>
          </a:p>
          <a:p>
            <a:r>
              <a:rPr lang="en-US" b="1" dirty="0" smtClean="0">
                <a:solidFill>
                  <a:srgbClr val="FF0000"/>
                </a:solidFill>
              </a:rPr>
              <a:t>The king is the objective.</a:t>
            </a:r>
          </a:p>
          <a:p>
            <a:r>
              <a:rPr lang="en-US" dirty="0" smtClean="0"/>
              <a:t>Content, on the other hand, </a:t>
            </a:r>
            <a:r>
              <a:rPr lang="en-US" b="1" u="sng" dirty="0" smtClean="0">
                <a:solidFill>
                  <a:srgbClr val="FF0000"/>
                </a:solidFill>
              </a:rPr>
              <a:t>is</a:t>
            </a:r>
            <a:r>
              <a:rPr lang="en-US" dirty="0" smtClean="0"/>
              <a:t> the “vehicle” that carries the objectives to fruition.</a:t>
            </a:r>
          </a:p>
        </p:txBody>
      </p:sp>
      <p:pic>
        <p:nvPicPr>
          <p:cNvPr id="3074" name="Picture 2" descr="http://www.firstgearonline.com/UserFiles/Feb%2010/2510-20-Armore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815" b="7338"/>
          <a:stretch/>
        </p:blipFill>
        <p:spPr bwMode="auto">
          <a:xfrm>
            <a:off x="2877351" y="2783951"/>
            <a:ext cx="3400857" cy="1885950"/>
          </a:xfrm>
          <a:prstGeom prst="rect">
            <a:avLst/>
          </a:prstGeom>
          <a:ln>
            <a:noFill/>
          </a:ln>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816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Can’t Measure It, Can’t Manage It</a:t>
            </a:r>
            <a:endParaRPr lang="en-US" dirty="0"/>
          </a:p>
        </p:txBody>
      </p:sp>
      <p:sp>
        <p:nvSpPr>
          <p:cNvPr id="3" name="Content Placeholder 2"/>
          <p:cNvSpPr>
            <a:spLocks noGrp="1"/>
          </p:cNvSpPr>
          <p:nvPr>
            <p:ph idx="1"/>
          </p:nvPr>
        </p:nvSpPr>
        <p:spPr>
          <a:xfrm>
            <a:off x="152400" y="755476"/>
            <a:ext cx="8839200" cy="3264074"/>
          </a:xfrm>
        </p:spPr>
        <p:txBody>
          <a:bodyPr>
            <a:normAutofit/>
          </a:bodyPr>
          <a:lstStyle/>
          <a:p>
            <a:r>
              <a:rPr lang="en-US" sz="1400" dirty="0"/>
              <a:t>When you are involved in a digital signage system where the digital signage is being called on to directly or indirectly influence the behavior of the viewer how do you measure and quantify the performance of the system for the end user? </a:t>
            </a:r>
          </a:p>
          <a:p>
            <a:r>
              <a:rPr lang="en-US" sz="1400" dirty="0"/>
              <a:t>To date, the focus on analytics and metrics for digital signage has been about large scale national rollouts and multiple locations. </a:t>
            </a:r>
          </a:p>
          <a:p>
            <a:r>
              <a:rPr lang="en-US" sz="1400" dirty="0"/>
              <a:t>But if your digital signage system is regional or local in scale and scope, the need for performance measurements is just as significant.  </a:t>
            </a:r>
          </a:p>
          <a:p>
            <a:r>
              <a:rPr lang="en-US" sz="1400" dirty="0"/>
              <a:t>Smaller scale digital signage projects need to be sold and justified on the basis of unique sets of measurements to prove ROI. </a:t>
            </a:r>
          </a:p>
          <a:p>
            <a:r>
              <a:rPr lang="en-US" sz="1400" dirty="0"/>
              <a:t>This seminar is focused on understanding the measurement tools so when the customer starts talking “metrics” and ROI,  your involvement will ensure realistic expectations and a positive outcome for the project</a:t>
            </a:r>
            <a:r>
              <a:rPr lang="en-US" sz="1400" dirty="0" smtClean="0"/>
              <a:t>.</a:t>
            </a:r>
            <a:endParaRPr lang="en-US" sz="1400" dirty="0"/>
          </a:p>
        </p:txBody>
      </p:sp>
      <p:pic>
        <p:nvPicPr>
          <p:cNvPr id="4" name="Picture 3"/>
          <p:cNvPicPr>
            <a:picLocks noChangeAspect="1"/>
          </p:cNvPicPr>
          <p:nvPr/>
        </p:nvPicPr>
        <p:blipFill rotWithShape="1">
          <a:blip r:embed="rId2"/>
          <a:srcRect t="21247" b="12791"/>
          <a:stretch/>
        </p:blipFill>
        <p:spPr>
          <a:xfrm>
            <a:off x="3186424" y="3638550"/>
            <a:ext cx="2787928" cy="1315936"/>
          </a:xfrm>
          <a:prstGeom prst="rect">
            <a:avLst/>
          </a:prstGeom>
          <a:ln>
            <a:noFill/>
          </a:ln>
          <a:effectLst>
            <a:softEdge rad="31750"/>
          </a:effectLst>
        </p:spPr>
      </p:pic>
    </p:spTree>
    <p:extLst>
      <p:ext uri="{BB962C8B-B14F-4D97-AF65-F5344CB8AC3E}">
        <p14:creationId xmlns:p14="http://schemas.microsoft.com/office/powerpoint/2010/main" val="31872368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as the Vehicle</a:t>
            </a:r>
            <a:endParaRPr lang="en-US" dirty="0"/>
          </a:p>
        </p:txBody>
      </p:sp>
      <p:sp>
        <p:nvSpPr>
          <p:cNvPr id="3" name="Content Placeholder 2"/>
          <p:cNvSpPr>
            <a:spLocks noGrp="1"/>
          </p:cNvSpPr>
          <p:nvPr>
            <p:ph idx="1"/>
          </p:nvPr>
        </p:nvSpPr>
        <p:spPr>
          <a:xfrm>
            <a:off x="152400" y="755476"/>
            <a:ext cx="6248400" cy="4254674"/>
          </a:xfrm>
        </p:spPr>
        <p:txBody>
          <a:bodyPr>
            <a:normAutofit/>
          </a:bodyPr>
          <a:lstStyle/>
          <a:p>
            <a:r>
              <a:rPr lang="en-US" dirty="0" smtClean="0"/>
              <a:t>Digital signage content is all around us and has become ubiquitous.</a:t>
            </a:r>
          </a:p>
          <a:p>
            <a:r>
              <a:rPr lang="en-US" dirty="0" smtClean="0"/>
              <a:t>Today, most of us are confronted with digital signage everyday and know we spend a lot of time in front of one type of screen or another. </a:t>
            </a:r>
            <a:r>
              <a:rPr lang="en-US" b="1" dirty="0" smtClean="0">
                <a:solidFill>
                  <a:srgbClr val="FF0000"/>
                </a:solidFill>
              </a:rPr>
              <a:t>So…content abounds but good and effective content does not.</a:t>
            </a:r>
          </a:p>
          <a:p>
            <a:r>
              <a:rPr lang="en-US" dirty="0" smtClean="0"/>
              <a:t>What we have learned through trial and error over the last few years is that one size does not fit all in terms of content but simple</a:t>
            </a:r>
            <a:r>
              <a:rPr lang="en-US" dirty="0"/>
              <a:t>, straightforward copy and a strong call-to-action can make the difference between a content spot that </a:t>
            </a:r>
            <a:r>
              <a:rPr lang="en-US" dirty="0" smtClean="0"/>
              <a:t>converts from inaction to action </a:t>
            </a:r>
            <a:r>
              <a:rPr lang="en-US" dirty="0"/>
              <a:t>and one that doesn't. </a:t>
            </a:r>
            <a:endParaRPr lang="en-US" dirty="0" smtClean="0"/>
          </a:p>
        </p:txBody>
      </p:sp>
      <p:pic>
        <p:nvPicPr>
          <p:cNvPr id="5" name="Picture 4"/>
          <p:cNvPicPr>
            <a:picLocks noChangeAspect="1"/>
          </p:cNvPicPr>
          <p:nvPr/>
        </p:nvPicPr>
        <p:blipFill rotWithShape="1">
          <a:blip r:embed="rId2"/>
          <a:srcRect l="25546" r="22017"/>
          <a:stretch/>
        </p:blipFill>
        <p:spPr>
          <a:xfrm>
            <a:off x="6764002" y="1489708"/>
            <a:ext cx="2067960" cy="217400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08254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Call-to-Action</a:t>
            </a:r>
            <a:endParaRPr lang="en-US" dirty="0"/>
          </a:p>
        </p:txBody>
      </p:sp>
      <p:sp>
        <p:nvSpPr>
          <p:cNvPr id="3" name="Content Placeholder 2"/>
          <p:cNvSpPr>
            <a:spLocks noGrp="1"/>
          </p:cNvSpPr>
          <p:nvPr>
            <p:ph idx="1"/>
          </p:nvPr>
        </p:nvSpPr>
        <p:spPr>
          <a:xfrm>
            <a:off x="152400" y="755476"/>
            <a:ext cx="6400800" cy="4254674"/>
          </a:xfrm>
        </p:spPr>
        <p:txBody>
          <a:bodyPr>
            <a:normAutofit/>
          </a:bodyPr>
          <a:lstStyle/>
          <a:p>
            <a:r>
              <a:rPr lang="en-US" dirty="0" smtClean="0"/>
              <a:t>For digital signage content to be effective, it normally requires using </a:t>
            </a:r>
            <a:r>
              <a:rPr lang="en-US" dirty="0"/>
              <a:t>a persistent </a:t>
            </a:r>
            <a:r>
              <a:rPr lang="en-US" dirty="0" smtClean="0"/>
              <a:t>call-to-action </a:t>
            </a:r>
            <a:r>
              <a:rPr lang="en-US" dirty="0"/>
              <a:t>whether in the form of a command, declarative statement or mere </a:t>
            </a:r>
            <a:r>
              <a:rPr lang="en-US" dirty="0" smtClean="0"/>
              <a:t>suggestion.</a:t>
            </a:r>
          </a:p>
          <a:p>
            <a:r>
              <a:rPr lang="en-US" dirty="0" smtClean="0"/>
              <a:t>By asking </a:t>
            </a:r>
            <a:r>
              <a:rPr lang="en-US" dirty="0"/>
              <a:t>a viewer to do </a:t>
            </a:r>
            <a:r>
              <a:rPr lang="en-US" dirty="0" smtClean="0"/>
              <a:t>a task </a:t>
            </a:r>
            <a:r>
              <a:rPr lang="en-US" dirty="0"/>
              <a:t>that they can complete immediately (or at </a:t>
            </a:r>
            <a:r>
              <a:rPr lang="en-US" dirty="0" smtClean="0"/>
              <a:t>least very soon), </a:t>
            </a:r>
            <a:r>
              <a:rPr lang="en-US" dirty="0"/>
              <a:t>there's a much greater chance that they'll do it. </a:t>
            </a:r>
            <a:endParaRPr lang="en-US" dirty="0" smtClean="0"/>
          </a:p>
          <a:p>
            <a:r>
              <a:rPr lang="en-US" dirty="0" smtClean="0"/>
              <a:t>Likewise</a:t>
            </a:r>
            <a:r>
              <a:rPr lang="en-US" dirty="0"/>
              <a:t>, easier tasks are more likely to get completed than more challenging ones</a:t>
            </a:r>
            <a:r>
              <a:rPr lang="en-US" dirty="0" smtClean="0"/>
              <a:t>.</a:t>
            </a:r>
          </a:p>
          <a:p>
            <a:r>
              <a:rPr lang="en-US" b="1" dirty="0" smtClean="0">
                <a:solidFill>
                  <a:srgbClr val="FF0000"/>
                </a:solidFill>
              </a:rPr>
              <a:t>Digital signage content without a call-to-action is called entertainment!</a:t>
            </a:r>
            <a:endParaRPr lang="en-US" b="1" dirty="0">
              <a:solidFill>
                <a:srgbClr val="FF0000"/>
              </a:solidFill>
            </a:endParaRPr>
          </a:p>
        </p:txBody>
      </p:sp>
      <p:pic>
        <p:nvPicPr>
          <p:cNvPr id="4" name="Picture 3"/>
          <p:cNvPicPr>
            <a:picLocks noChangeAspect="1"/>
          </p:cNvPicPr>
          <p:nvPr/>
        </p:nvPicPr>
        <p:blipFill>
          <a:blip r:embed="rId2"/>
          <a:stretch>
            <a:fillRect/>
          </a:stretch>
        </p:blipFill>
        <p:spPr>
          <a:xfrm>
            <a:off x="6858000" y="1481138"/>
            <a:ext cx="1850027" cy="2200275"/>
          </a:xfrm>
          <a:prstGeom prst="rect">
            <a:avLst/>
          </a:prstGeom>
          <a:ln>
            <a:noFill/>
          </a:ln>
          <a:effectLst/>
        </p:spPr>
      </p:pic>
    </p:spTree>
    <p:extLst>
      <p:ext uri="{BB962C8B-B14F-4D97-AF65-F5344CB8AC3E}">
        <p14:creationId xmlns:p14="http://schemas.microsoft.com/office/powerpoint/2010/main" val="29677883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11665"/>
            <a:ext cx="5486400" cy="732696"/>
          </a:xfrm>
        </p:spPr>
        <p:txBody>
          <a:bodyPr/>
          <a:lstStyle/>
          <a:p>
            <a:r>
              <a:rPr lang="en-US" dirty="0" smtClean="0"/>
              <a:t>Return on Investment</a:t>
            </a:r>
            <a:br>
              <a:rPr lang="en-US" dirty="0" smtClean="0"/>
            </a:br>
            <a:r>
              <a:rPr lang="en-US" dirty="0" smtClean="0"/>
              <a:t>Return on Objectives</a:t>
            </a:r>
            <a:br>
              <a:rPr lang="en-US" dirty="0" smtClean="0"/>
            </a:br>
            <a:r>
              <a:rPr lang="en-US" dirty="0" smtClean="0"/>
              <a:t>Total Cost of Ownership</a:t>
            </a:r>
            <a:endParaRPr lang="en-US" dirty="0"/>
          </a:p>
        </p:txBody>
      </p:sp>
    </p:spTree>
    <p:extLst>
      <p:ext uri="{BB962C8B-B14F-4D97-AF65-F5344CB8AC3E}">
        <p14:creationId xmlns:p14="http://schemas.microsoft.com/office/powerpoint/2010/main" val="22826433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a:t>
            </a:r>
            <a:r>
              <a:rPr lang="en-US" dirty="0"/>
              <a:t>Signage ROI-ROO &amp; TCO</a:t>
            </a:r>
          </a:p>
        </p:txBody>
      </p:sp>
      <p:sp>
        <p:nvSpPr>
          <p:cNvPr id="7" name="Content Placeholder 6"/>
          <p:cNvSpPr>
            <a:spLocks noGrp="1"/>
          </p:cNvSpPr>
          <p:nvPr>
            <p:ph idx="1"/>
          </p:nvPr>
        </p:nvSpPr>
        <p:spPr/>
        <p:txBody>
          <a:bodyPr>
            <a:normAutofit/>
          </a:bodyPr>
          <a:lstStyle/>
          <a:p>
            <a:r>
              <a:rPr lang="en-US" dirty="0" smtClean="0"/>
              <a:t>There is no more important topic or measurement than return on investment (ROI) and its “roommate” return on objectives (ROO). </a:t>
            </a:r>
          </a:p>
          <a:p>
            <a:r>
              <a:rPr lang="en-US" dirty="0" smtClean="0"/>
              <a:t>In short, digital signage boils down to business and potential profit as well as potential loss and it MUST be calculated and planned for in a very thorough manner up front and will require constant attention and monitoring as long as the network exists. </a:t>
            </a:r>
          </a:p>
          <a:p>
            <a:r>
              <a:rPr lang="en-US" dirty="0" smtClean="0"/>
              <a:t>What makes ROI and ROO so complex are the variables in digital signage.</a:t>
            </a:r>
          </a:p>
          <a:p>
            <a:r>
              <a:rPr lang="en-US" dirty="0" smtClean="0"/>
              <a:t>We will begin with a basic definition and then look at the variables in order to better understand the need for proper planning</a:t>
            </a:r>
            <a:endParaRPr lang="en-US" dirty="0"/>
          </a:p>
        </p:txBody>
      </p:sp>
      <p:pic>
        <p:nvPicPr>
          <p:cNvPr id="3" name="Picture 2"/>
          <p:cNvPicPr>
            <a:picLocks noChangeAspect="1"/>
          </p:cNvPicPr>
          <p:nvPr/>
        </p:nvPicPr>
        <p:blipFill rotWithShape="1">
          <a:blip r:embed="rId2"/>
          <a:srcRect l="4386" t="2145" r="4386" b="15114"/>
          <a:stretch/>
        </p:blipFill>
        <p:spPr>
          <a:xfrm>
            <a:off x="3316140" y="3028950"/>
            <a:ext cx="2511720" cy="1891428"/>
          </a:xfrm>
          <a:prstGeom prst="rect">
            <a:avLst/>
          </a:prstGeom>
          <a:ln>
            <a:noFill/>
          </a:ln>
          <a:effectLst/>
        </p:spPr>
      </p:pic>
    </p:spTree>
    <p:extLst>
      <p:ext uri="{BB962C8B-B14F-4D97-AF65-F5344CB8AC3E}">
        <p14:creationId xmlns:p14="http://schemas.microsoft.com/office/powerpoint/2010/main" val="24157483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a:t>
            </a:r>
            <a:r>
              <a:rPr lang="en-US" dirty="0"/>
              <a:t>Signage ROI-ROO &amp; TCO</a:t>
            </a:r>
          </a:p>
        </p:txBody>
      </p:sp>
      <p:sp>
        <p:nvSpPr>
          <p:cNvPr id="7" name="Content Placeholder 6"/>
          <p:cNvSpPr>
            <a:spLocks noGrp="1"/>
          </p:cNvSpPr>
          <p:nvPr>
            <p:ph idx="1"/>
          </p:nvPr>
        </p:nvSpPr>
        <p:spPr/>
        <p:txBody>
          <a:bodyPr/>
          <a:lstStyle/>
          <a:p>
            <a:pPr>
              <a:spcBef>
                <a:spcPts val="0"/>
              </a:spcBef>
            </a:pPr>
            <a:r>
              <a:rPr lang="en-US" dirty="0" smtClean="0"/>
              <a:t>Return on investment (ROI) is a </a:t>
            </a:r>
            <a:r>
              <a:rPr lang="en-US" dirty="0"/>
              <a:t>performance </a:t>
            </a:r>
            <a:r>
              <a:rPr lang="en-US" dirty="0" smtClean="0"/>
              <a:t>measurement </a:t>
            </a:r>
            <a:r>
              <a:rPr lang="en-US" dirty="0"/>
              <a:t>used to evaluate the efficiency of an </a:t>
            </a:r>
            <a:r>
              <a:rPr lang="en-US" dirty="0" smtClean="0"/>
              <a:t>investment.</a:t>
            </a:r>
          </a:p>
          <a:p>
            <a:pPr>
              <a:spcBef>
                <a:spcPts val="0"/>
              </a:spcBef>
            </a:pPr>
            <a:r>
              <a:rPr lang="en-US" dirty="0" smtClean="0"/>
              <a:t>To </a:t>
            </a:r>
            <a:r>
              <a:rPr lang="en-US" dirty="0"/>
              <a:t>calculate ROI, the benefit (return) of an investment is divided by the cost of the investment; the result is expressed as a percentage or a </a:t>
            </a:r>
            <a:r>
              <a:rPr lang="en-US" dirty="0" smtClean="0"/>
              <a:t>ratio.</a:t>
            </a:r>
          </a:p>
          <a:p>
            <a:pPr>
              <a:spcBef>
                <a:spcPts val="0"/>
              </a:spcBef>
            </a:pPr>
            <a:r>
              <a:rPr lang="en-US" dirty="0"/>
              <a:t>Return on investment is a very popular metric because of its versatility and simplicity.</a:t>
            </a:r>
            <a:endParaRPr lang="en-US" dirty="0" smtClean="0"/>
          </a:p>
          <a:p>
            <a:pPr>
              <a:spcBef>
                <a:spcPts val="0"/>
              </a:spcBef>
            </a:pPr>
            <a:r>
              <a:rPr lang="en-US" dirty="0" smtClean="0"/>
              <a:t>In the formula below,  </a:t>
            </a:r>
            <a:r>
              <a:rPr lang="en-US" dirty="0"/>
              <a:t>"gains from investment", refers to the proceeds </a:t>
            </a:r>
            <a:r>
              <a:rPr lang="en-US" dirty="0" smtClean="0"/>
              <a:t>or revenues obtained from it.</a:t>
            </a:r>
          </a:p>
          <a:p>
            <a:pPr>
              <a:spcBef>
                <a:spcPts val="0"/>
              </a:spcBef>
            </a:pPr>
            <a:r>
              <a:rPr lang="en-US" b="1" dirty="0" smtClean="0">
                <a:solidFill>
                  <a:srgbClr val="FF0000"/>
                </a:solidFill>
              </a:rPr>
              <a:t>If </a:t>
            </a:r>
            <a:r>
              <a:rPr lang="en-US" b="1" dirty="0">
                <a:solidFill>
                  <a:srgbClr val="FF0000"/>
                </a:solidFill>
              </a:rPr>
              <a:t>an investment does not have a positive ROI, or if there are other opportunities with a higher ROI, then the investment should be not be undertaken.</a:t>
            </a:r>
          </a:p>
          <a:p>
            <a:pPr marL="0" indent="0">
              <a:buNone/>
            </a:pPr>
            <a:r>
              <a:rPr lang="en-US" dirty="0"/>
              <a:t/>
            </a:r>
            <a:br>
              <a:rPr lang="en-US" dirty="0"/>
            </a:br>
            <a:endParaRPr lang="en-US" dirty="0"/>
          </a:p>
        </p:txBody>
      </p:sp>
      <p:pic>
        <p:nvPicPr>
          <p:cNvPr id="6" name="Picture 5"/>
          <p:cNvPicPr>
            <a:picLocks noChangeAspect="1"/>
          </p:cNvPicPr>
          <p:nvPr/>
        </p:nvPicPr>
        <p:blipFill>
          <a:blip r:embed="rId2"/>
          <a:stretch>
            <a:fillRect/>
          </a:stretch>
        </p:blipFill>
        <p:spPr>
          <a:xfrm>
            <a:off x="2362200" y="3486150"/>
            <a:ext cx="4398692" cy="1293734"/>
          </a:xfrm>
          <a:prstGeom prst="rect">
            <a:avLst/>
          </a:prstGeom>
          <a:ln>
            <a:noFill/>
          </a:ln>
          <a:effectLst/>
        </p:spPr>
      </p:pic>
    </p:spTree>
    <p:extLst>
      <p:ext uri="{BB962C8B-B14F-4D97-AF65-F5344CB8AC3E}">
        <p14:creationId xmlns:p14="http://schemas.microsoft.com/office/powerpoint/2010/main" val="34089703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a:t>
            </a:r>
            <a:r>
              <a:rPr lang="en-US" dirty="0"/>
              <a:t>Signage ROI-ROO &amp; TCO</a:t>
            </a:r>
          </a:p>
        </p:txBody>
      </p:sp>
      <p:sp>
        <p:nvSpPr>
          <p:cNvPr id="7" name="Content Placeholder 6"/>
          <p:cNvSpPr>
            <a:spLocks noGrp="1"/>
          </p:cNvSpPr>
          <p:nvPr>
            <p:ph idx="1"/>
          </p:nvPr>
        </p:nvSpPr>
        <p:spPr/>
        <p:txBody>
          <a:bodyPr>
            <a:normAutofit/>
          </a:bodyPr>
          <a:lstStyle/>
          <a:p>
            <a:r>
              <a:rPr lang="en-US" dirty="0" smtClean="0"/>
              <a:t>In digital signage there are two basic business models. </a:t>
            </a:r>
          </a:p>
          <a:p>
            <a:r>
              <a:rPr lang="en-US" dirty="0" smtClean="0"/>
              <a:t>First of all and most pervasive, </a:t>
            </a:r>
            <a:r>
              <a:rPr lang="en-US" dirty="0"/>
              <a:t>t</a:t>
            </a:r>
            <a:r>
              <a:rPr lang="en-US" dirty="0" smtClean="0"/>
              <a:t>here is the ad based model where digital signage is used as an advertising medium and the end user either uses their digital signage network to advertise their own products or services for sales purposes or they may sell advertising on their networks as a method of generating revenue from others.</a:t>
            </a:r>
          </a:p>
          <a:p>
            <a:r>
              <a:rPr lang="en-US" dirty="0" smtClean="0"/>
              <a:t>Although the math is never this simple, it boils down to hard dollars invested versus hard dollars returned in the way of revenue or proceeds. </a:t>
            </a:r>
          </a:p>
        </p:txBody>
      </p:sp>
      <p:pic>
        <p:nvPicPr>
          <p:cNvPr id="3" name="Picture 2"/>
          <p:cNvPicPr>
            <a:picLocks noChangeAspect="1"/>
          </p:cNvPicPr>
          <p:nvPr/>
        </p:nvPicPr>
        <p:blipFill>
          <a:blip r:embed="rId2"/>
          <a:stretch>
            <a:fillRect/>
          </a:stretch>
        </p:blipFill>
        <p:spPr>
          <a:xfrm>
            <a:off x="3503891" y="2882813"/>
            <a:ext cx="2136218" cy="1885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863231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a:t>
            </a:r>
            <a:r>
              <a:rPr lang="en-US" dirty="0"/>
              <a:t>Signage ROI-ROO &amp; TCO</a:t>
            </a:r>
          </a:p>
        </p:txBody>
      </p:sp>
      <p:sp>
        <p:nvSpPr>
          <p:cNvPr id="7" name="Content Placeholder 6"/>
          <p:cNvSpPr>
            <a:spLocks noGrp="1"/>
          </p:cNvSpPr>
          <p:nvPr>
            <p:ph idx="1"/>
          </p:nvPr>
        </p:nvSpPr>
        <p:spPr>
          <a:xfrm>
            <a:off x="152400" y="755476"/>
            <a:ext cx="6019800" cy="4254674"/>
          </a:xfrm>
        </p:spPr>
        <p:txBody>
          <a:bodyPr>
            <a:normAutofit/>
          </a:bodyPr>
          <a:lstStyle/>
          <a:p>
            <a:r>
              <a:rPr lang="en-US" dirty="0" smtClean="0"/>
              <a:t>The second digital signage business model is one where information is conveyed via the digital signage network and the objective is for company communication, way finding, or another benefit to the viewer that is not normally related directly to revenue generation or selling something. This is called return on objectives or ROO.</a:t>
            </a:r>
          </a:p>
          <a:p>
            <a:r>
              <a:rPr lang="en-US" dirty="0" smtClean="0"/>
              <a:t>Since there are hard dollars that need to be spent in building the digital signage network and there are no hard dollar returns to offset the  expense, then an evaluation of the objectives of the network is necessary and an estimation of the “value” of meeting the objective must be compared with the investment.</a:t>
            </a:r>
          </a:p>
          <a:p>
            <a:r>
              <a:rPr lang="en-US" dirty="0" smtClean="0"/>
              <a:t>Caveat: I told you it was not simple math!</a:t>
            </a:r>
            <a:endParaRPr lang="en-US" dirty="0"/>
          </a:p>
        </p:txBody>
      </p:sp>
      <p:pic>
        <p:nvPicPr>
          <p:cNvPr id="4" name="Picture 3"/>
          <p:cNvPicPr>
            <a:picLocks noChangeAspect="1"/>
          </p:cNvPicPr>
          <p:nvPr/>
        </p:nvPicPr>
        <p:blipFill>
          <a:blip r:embed="rId2"/>
          <a:stretch>
            <a:fillRect/>
          </a:stretch>
        </p:blipFill>
        <p:spPr>
          <a:xfrm>
            <a:off x="6248400" y="1250084"/>
            <a:ext cx="2695185" cy="2658366"/>
          </a:xfrm>
          <a:prstGeom prst="rect">
            <a:avLst/>
          </a:prstGeom>
          <a:noFill/>
          <a:ln>
            <a:noFill/>
          </a:ln>
        </p:spPr>
      </p:pic>
    </p:spTree>
    <p:extLst>
      <p:ext uri="{BB962C8B-B14F-4D97-AF65-F5344CB8AC3E}">
        <p14:creationId xmlns:p14="http://schemas.microsoft.com/office/powerpoint/2010/main" val="35856342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a:t>
            </a:r>
            <a:r>
              <a:rPr lang="en-US" dirty="0"/>
              <a:t>Signage ROI-ROO &amp; TCO</a:t>
            </a:r>
          </a:p>
        </p:txBody>
      </p:sp>
      <p:sp>
        <p:nvSpPr>
          <p:cNvPr id="7" name="Content Placeholder 6"/>
          <p:cNvSpPr>
            <a:spLocks noGrp="1"/>
          </p:cNvSpPr>
          <p:nvPr>
            <p:ph idx="1"/>
          </p:nvPr>
        </p:nvSpPr>
        <p:spPr>
          <a:xfrm>
            <a:off x="152400" y="755476"/>
            <a:ext cx="8839200" cy="2502074"/>
          </a:xfrm>
          <a:noFill/>
          <a:ln w="9525">
            <a:noFill/>
            <a:miter lim="800000"/>
            <a:headEnd/>
            <a:tailEnd/>
          </a:ln>
          <a:effectLst/>
        </p:spPr>
        <p:txBody>
          <a:bodyPr vert="horz" wrap="square" lIns="68580" tIns="34290" rIns="68580" bIns="34290" numCol="1" rtlCol="0" anchor="t" anchorCtr="0" compatLnSpc="1">
            <a:prstTxWarp prst="textNoShape">
              <a:avLst/>
            </a:prstTxWarp>
            <a:normAutofit/>
          </a:bodyPr>
          <a:lstStyle/>
          <a:p>
            <a:r>
              <a:rPr lang="en-US" dirty="0"/>
              <a:t>If we review the formula for ROI, then we know that there is an investment cost to consider versus the revenues received or in the case of ROO, the value of meeting the objectives.</a:t>
            </a:r>
          </a:p>
          <a:p>
            <a:r>
              <a:rPr lang="en-US" dirty="0"/>
              <a:t>Now for the hard part and that is adding up the total cost of ownership or TCO into the equation.. </a:t>
            </a:r>
          </a:p>
          <a:p>
            <a:r>
              <a:rPr lang="en-US" dirty="0"/>
              <a:t>In the realm of </a:t>
            </a:r>
            <a:r>
              <a:rPr lang="en-US" dirty="0" smtClean="0"/>
              <a:t>digital </a:t>
            </a:r>
            <a:r>
              <a:rPr lang="en-US" dirty="0"/>
              <a:t>signage this is not a fixed number because there are recurring costs that must be added up. This includes the refreshment of content, network costs, costs of updating software, and continuing costs of </a:t>
            </a:r>
            <a:r>
              <a:rPr lang="en-US" dirty="0" smtClean="0"/>
              <a:t>service </a:t>
            </a:r>
            <a:r>
              <a:rPr lang="en-US" dirty="0"/>
              <a:t>and maintenance of the network.</a:t>
            </a:r>
          </a:p>
          <a:p>
            <a:r>
              <a:rPr lang="en-US" b="1" dirty="0">
                <a:solidFill>
                  <a:srgbClr val="FF0000"/>
                </a:solidFill>
              </a:rPr>
              <a:t>Only now are we totally ready to do the math and evaluate the success or failure of the </a:t>
            </a:r>
            <a:r>
              <a:rPr lang="en-US" b="1" dirty="0" smtClean="0">
                <a:solidFill>
                  <a:srgbClr val="FF0000"/>
                </a:solidFill>
              </a:rPr>
              <a:t>digital </a:t>
            </a:r>
            <a:r>
              <a:rPr lang="en-US" b="1" dirty="0">
                <a:solidFill>
                  <a:srgbClr val="FF0000"/>
                </a:solidFill>
              </a:rPr>
              <a:t>signage  network. </a:t>
            </a:r>
          </a:p>
        </p:txBody>
      </p:sp>
      <p:pic>
        <p:nvPicPr>
          <p:cNvPr id="3" name="Picture 2"/>
          <p:cNvPicPr>
            <a:picLocks noChangeAspect="1"/>
          </p:cNvPicPr>
          <p:nvPr/>
        </p:nvPicPr>
        <p:blipFill>
          <a:blip r:embed="rId2"/>
          <a:stretch>
            <a:fillRect/>
          </a:stretch>
        </p:blipFill>
        <p:spPr>
          <a:xfrm>
            <a:off x="3770338" y="3328988"/>
            <a:ext cx="1604962" cy="1604962"/>
          </a:xfrm>
          <a:prstGeom prst="rect">
            <a:avLst/>
          </a:prstGeom>
        </p:spPr>
      </p:pic>
    </p:spTree>
    <p:extLst>
      <p:ext uri="{BB962C8B-B14F-4D97-AF65-F5344CB8AC3E}">
        <p14:creationId xmlns:p14="http://schemas.microsoft.com/office/powerpoint/2010/main" val="40293305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a:t>
            </a:r>
            <a:r>
              <a:rPr lang="en-US" dirty="0"/>
              <a:t>Signage ROI-ROO &amp; TCO</a:t>
            </a:r>
          </a:p>
        </p:txBody>
      </p:sp>
      <p:sp>
        <p:nvSpPr>
          <p:cNvPr id="7" name="Content Placeholder 6"/>
          <p:cNvSpPr>
            <a:spLocks noGrp="1"/>
          </p:cNvSpPr>
          <p:nvPr>
            <p:ph idx="1"/>
          </p:nvPr>
        </p:nvSpPr>
        <p:spPr>
          <a:xfrm>
            <a:off x="152400" y="755476"/>
            <a:ext cx="5181600" cy="4254674"/>
          </a:xfrm>
        </p:spPr>
        <p:txBody>
          <a:bodyPr/>
          <a:lstStyle/>
          <a:p>
            <a:r>
              <a:rPr lang="en-US" dirty="0" smtClean="0"/>
              <a:t>Lets do a short review.</a:t>
            </a:r>
          </a:p>
          <a:p>
            <a:r>
              <a:rPr lang="en-US" dirty="0" smtClean="0"/>
              <a:t>We have the investment costs up front and we must also figure in the recurring costs and TCO.</a:t>
            </a:r>
          </a:p>
          <a:p>
            <a:r>
              <a:rPr lang="en-US" dirty="0" smtClean="0"/>
              <a:t>We then figure in the revenue or proceeds from the dynamic digital signage network or in the case of ROO a value of meeting our objectives.</a:t>
            </a:r>
          </a:p>
          <a:p>
            <a:r>
              <a:rPr lang="en-US" b="1" dirty="0" smtClean="0">
                <a:solidFill>
                  <a:srgbClr val="FF0000"/>
                </a:solidFill>
              </a:rPr>
              <a:t>We then compare the costs to the benefits and voila, we can evaluate and measure the success of what we have done.</a:t>
            </a:r>
            <a:endParaRPr lang="en-US" b="1" dirty="0">
              <a:solidFill>
                <a:srgbClr val="FF0000"/>
              </a:solidFill>
            </a:endParaRPr>
          </a:p>
        </p:txBody>
      </p:sp>
      <p:pic>
        <p:nvPicPr>
          <p:cNvPr id="8" name="Picture 7"/>
          <p:cNvPicPr>
            <a:picLocks noChangeAspect="1"/>
          </p:cNvPicPr>
          <p:nvPr/>
        </p:nvPicPr>
        <p:blipFill>
          <a:blip r:embed="rId2"/>
          <a:stretch>
            <a:fillRect/>
          </a:stretch>
        </p:blipFill>
        <p:spPr>
          <a:xfrm>
            <a:off x="5772034" y="1033790"/>
            <a:ext cx="3088106" cy="3080385"/>
          </a:xfrm>
          <a:prstGeom prst="rect">
            <a:avLst/>
          </a:prstGeom>
          <a:ln>
            <a:noFill/>
          </a:ln>
          <a:effectLst/>
        </p:spPr>
      </p:pic>
    </p:spTree>
    <p:extLst>
      <p:ext uri="{BB962C8B-B14F-4D97-AF65-F5344CB8AC3E}">
        <p14:creationId xmlns:p14="http://schemas.microsoft.com/office/powerpoint/2010/main" val="41002093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11665"/>
            <a:ext cx="5486400" cy="732696"/>
          </a:xfrm>
        </p:spPr>
        <p:txBody>
          <a:bodyPr/>
          <a:lstStyle/>
          <a:p>
            <a:r>
              <a:rPr lang="en-US" dirty="0"/>
              <a:t>Importance of Metrics, </a:t>
            </a:r>
            <a:br>
              <a:rPr lang="en-US" dirty="0"/>
            </a:br>
            <a:r>
              <a:rPr lang="en-US" dirty="0"/>
              <a:t>Measurements, and Analytics</a:t>
            </a:r>
          </a:p>
        </p:txBody>
      </p:sp>
    </p:spTree>
    <p:extLst>
      <p:ext uri="{BB962C8B-B14F-4D97-AF65-F5344CB8AC3E}">
        <p14:creationId xmlns:p14="http://schemas.microsoft.com/office/powerpoint/2010/main" val="1886229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on Planning</a:t>
            </a:r>
            <a:endParaRPr lang="en-US" dirty="0"/>
          </a:p>
        </p:txBody>
      </p:sp>
      <p:sp>
        <p:nvSpPr>
          <p:cNvPr id="3" name="Content Placeholder 2"/>
          <p:cNvSpPr>
            <a:spLocks noGrp="1"/>
          </p:cNvSpPr>
          <p:nvPr>
            <p:ph idx="1"/>
          </p:nvPr>
        </p:nvSpPr>
        <p:spPr>
          <a:noFill/>
          <a:ln w="9525">
            <a:noFill/>
            <a:miter lim="800000"/>
            <a:headEnd/>
            <a:tailEnd/>
          </a:ln>
          <a:effectLst/>
        </p:spPr>
        <p:txBody>
          <a:bodyPr vert="horz" wrap="square" lIns="68580" tIns="34290" rIns="68580" bIns="34290" numCol="1" rtlCol="0" anchor="t" anchorCtr="0" compatLnSpc="1">
            <a:prstTxWarp prst="textNoShape">
              <a:avLst/>
            </a:prstTxWarp>
            <a:normAutofit/>
          </a:bodyPr>
          <a:lstStyle/>
          <a:p>
            <a:r>
              <a:rPr lang="en-US" dirty="0"/>
              <a:t>The majority of failures for those entering the dynamic digital signage industry can be directly traced to a lack of planning and due diligence up front. </a:t>
            </a:r>
          </a:p>
          <a:p>
            <a:r>
              <a:rPr lang="en-US" b="1" dirty="0">
                <a:solidFill>
                  <a:srgbClr val="FF0000"/>
                </a:solidFill>
              </a:rPr>
              <a:t>The key to achieving success probability rather than possibility is to understand the major business issues that will confront you. </a:t>
            </a:r>
          </a:p>
          <a:p>
            <a:r>
              <a:rPr lang="en-US" dirty="0" smtClean="0"/>
              <a:t>Here is our path today for positive and measureable results in the end: </a:t>
            </a:r>
            <a:endParaRPr lang="en-US" dirty="0"/>
          </a:p>
          <a:p>
            <a:pPr lvl="1">
              <a:spcBef>
                <a:spcPts val="0"/>
              </a:spcBef>
            </a:pPr>
            <a:r>
              <a:rPr lang="en-US" sz="1600" dirty="0" smtClean="0"/>
              <a:t>Digital </a:t>
            </a:r>
            <a:r>
              <a:rPr lang="en-US" sz="1600" dirty="0"/>
              <a:t>signage markets and growth</a:t>
            </a:r>
          </a:p>
          <a:p>
            <a:pPr lvl="1">
              <a:spcBef>
                <a:spcPts val="0"/>
              </a:spcBef>
            </a:pPr>
            <a:r>
              <a:rPr lang="en-US" sz="1600" dirty="0"/>
              <a:t>The 7 Key Elements of </a:t>
            </a:r>
            <a:r>
              <a:rPr lang="en-US" sz="1600" dirty="0" smtClean="0"/>
              <a:t>Digital </a:t>
            </a:r>
            <a:r>
              <a:rPr lang="en-US" sz="1600" dirty="0"/>
              <a:t>Signage</a:t>
            </a:r>
          </a:p>
          <a:p>
            <a:pPr lvl="1">
              <a:spcBef>
                <a:spcPts val="0"/>
              </a:spcBef>
            </a:pPr>
            <a:r>
              <a:rPr lang="en-US" sz="1600" dirty="0"/>
              <a:t>The importance of articulating the objective</a:t>
            </a:r>
          </a:p>
          <a:p>
            <a:pPr lvl="1">
              <a:spcBef>
                <a:spcPts val="0"/>
              </a:spcBef>
            </a:pPr>
            <a:r>
              <a:rPr lang="en-US" sz="1600" dirty="0"/>
              <a:t>Content as the vehicle and the call to action</a:t>
            </a:r>
          </a:p>
          <a:p>
            <a:pPr lvl="1">
              <a:spcBef>
                <a:spcPts val="0"/>
              </a:spcBef>
            </a:pPr>
            <a:r>
              <a:rPr lang="en-US" sz="1600" dirty="0"/>
              <a:t>Understanding ROI, ROO, and TCO </a:t>
            </a:r>
          </a:p>
          <a:p>
            <a:pPr lvl="1">
              <a:spcBef>
                <a:spcPts val="0"/>
              </a:spcBef>
            </a:pPr>
            <a:r>
              <a:rPr lang="en-US" sz="1600" dirty="0"/>
              <a:t>Importance of Metrics, Measurements, and </a:t>
            </a:r>
            <a:r>
              <a:rPr lang="en-US" sz="1600" dirty="0" smtClean="0"/>
              <a:t>Analytics </a:t>
            </a:r>
            <a:r>
              <a:rPr lang="en-US" sz="1600" dirty="0"/>
              <a:t> </a:t>
            </a:r>
          </a:p>
          <a:p>
            <a:endParaRPr lang="en-US" dirty="0"/>
          </a:p>
        </p:txBody>
      </p:sp>
      <p:pic>
        <p:nvPicPr>
          <p:cNvPr id="6" name="Picture 5"/>
          <p:cNvPicPr>
            <a:picLocks noChangeAspect="1"/>
          </p:cNvPicPr>
          <p:nvPr/>
        </p:nvPicPr>
        <p:blipFill rotWithShape="1">
          <a:blip r:embed="rId2"/>
          <a:srcRect r="18000"/>
          <a:stretch/>
        </p:blipFill>
        <p:spPr>
          <a:xfrm>
            <a:off x="7239000" y="3028950"/>
            <a:ext cx="1580198" cy="1756845"/>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946193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Task at </a:t>
            </a:r>
            <a:r>
              <a:rPr lang="en-US" dirty="0" smtClean="0"/>
              <a:t>Hand…</a:t>
            </a:r>
            <a:endParaRPr lang="en-US" dirty="0"/>
          </a:p>
        </p:txBody>
      </p:sp>
      <p:sp>
        <p:nvSpPr>
          <p:cNvPr id="3" name="Content Placeholder 2"/>
          <p:cNvSpPr>
            <a:spLocks noGrp="1"/>
          </p:cNvSpPr>
          <p:nvPr>
            <p:ph idx="1"/>
          </p:nvPr>
        </p:nvSpPr>
        <p:spPr/>
        <p:txBody>
          <a:bodyPr>
            <a:normAutofit/>
          </a:bodyPr>
          <a:lstStyle/>
          <a:p>
            <a:r>
              <a:rPr lang="en-US" dirty="0" smtClean="0"/>
              <a:t>Conventional wisdom </a:t>
            </a:r>
            <a:r>
              <a:rPr lang="en-US" dirty="0"/>
              <a:t>says that </a:t>
            </a:r>
            <a:r>
              <a:rPr lang="en-US" dirty="0" smtClean="0"/>
              <a:t>if a </a:t>
            </a:r>
            <a:r>
              <a:rPr lang="en-US" dirty="0"/>
              <a:t>campaign delivers the </a:t>
            </a:r>
            <a:r>
              <a:rPr lang="en-US" dirty="0" smtClean="0"/>
              <a:t>right message </a:t>
            </a:r>
            <a:r>
              <a:rPr lang="en-US" dirty="0"/>
              <a:t>to the right </a:t>
            </a:r>
            <a:r>
              <a:rPr lang="en-US" dirty="0" smtClean="0"/>
              <a:t>people, in </a:t>
            </a:r>
            <a:r>
              <a:rPr lang="en-US" dirty="0"/>
              <a:t>the right </a:t>
            </a:r>
            <a:r>
              <a:rPr lang="en-US" dirty="0" smtClean="0"/>
              <a:t>environment at </a:t>
            </a:r>
            <a:r>
              <a:rPr lang="en-US" dirty="0"/>
              <a:t>the right time, success will result</a:t>
            </a:r>
            <a:r>
              <a:rPr lang="en-US" dirty="0" smtClean="0"/>
              <a:t>.</a:t>
            </a:r>
          </a:p>
          <a:p>
            <a:r>
              <a:rPr lang="en-US" dirty="0"/>
              <a:t>Determining whether </a:t>
            </a:r>
            <a:r>
              <a:rPr lang="en-US" dirty="0" smtClean="0"/>
              <a:t>this </a:t>
            </a:r>
            <a:r>
              <a:rPr lang="en-US" dirty="0"/>
              <a:t>formula </a:t>
            </a:r>
            <a:r>
              <a:rPr lang="en-US" dirty="0" smtClean="0"/>
              <a:t>worked or not is rarely easy because of the variables. </a:t>
            </a:r>
          </a:p>
          <a:p>
            <a:r>
              <a:rPr lang="en-US" dirty="0" smtClean="0"/>
              <a:t>Measuring results often entails </a:t>
            </a:r>
            <a:r>
              <a:rPr lang="en-US" dirty="0"/>
              <a:t>poring over </a:t>
            </a:r>
            <a:r>
              <a:rPr lang="en-US" dirty="0" smtClean="0"/>
              <a:t>sales figures and interviewing viewers/customers both of </a:t>
            </a:r>
            <a:r>
              <a:rPr lang="en-US" dirty="0"/>
              <a:t>which can </a:t>
            </a:r>
            <a:r>
              <a:rPr lang="en-US" dirty="0" smtClean="0"/>
              <a:t>be tedious</a:t>
            </a:r>
            <a:r>
              <a:rPr lang="en-US" dirty="0"/>
              <a:t>, time consuming </a:t>
            </a:r>
            <a:r>
              <a:rPr lang="en-US" dirty="0" smtClean="0"/>
              <a:t>and inaccurate</a:t>
            </a:r>
            <a:r>
              <a:rPr lang="en-US" dirty="0"/>
              <a:t>. </a:t>
            </a:r>
            <a:endParaRPr lang="en-US" dirty="0" smtClean="0"/>
          </a:p>
          <a:p>
            <a:r>
              <a:rPr lang="en-US" dirty="0" smtClean="0"/>
              <a:t>The </a:t>
            </a:r>
            <a:r>
              <a:rPr lang="en-US" dirty="0"/>
              <a:t>difficulty </a:t>
            </a:r>
            <a:r>
              <a:rPr lang="en-US" dirty="0" smtClean="0"/>
              <a:t>increases exponentially as the depth of detailed analysis required is increased.</a:t>
            </a:r>
          </a:p>
          <a:p>
            <a:r>
              <a:rPr lang="en-US" dirty="0" smtClean="0"/>
              <a:t>These </a:t>
            </a:r>
            <a:r>
              <a:rPr lang="en-US" dirty="0" smtClean="0"/>
              <a:t>challenges, </a:t>
            </a:r>
            <a:r>
              <a:rPr lang="en-US" dirty="0" smtClean="0"/>
              <a:t>and more, face stakeholders </a:t>
            </a:r>
            <a:r>
              <a:rPr lang="en-US" dirty="0"/>
              <a:t>in digital </a:t>
            </a:r>
            <a:r>
              <a:rPr lang="en-US" dirty="0" smtClean="0"/>
              <a:t>signage deployments</a:t>
            </a:r>
            <a:r>
              <a:rPr lang="en-US" dirty="0"/>
              <a:t>. </a:t>
            </a:r>
            <a:endParaRPr lang="en-US" dirty="0" smtClean="0"/>
          </a:p>
          <a:p>
            <a:r>
              <a:rPr lang="en-US" dirty="0" smtClean="0"/>
              <a:t>The investors and end users considering the </a:t>
            </a:r>
            <a:r>
              <a:rPr lang="en-US" dirty="0"/>
              <a:t>cost and complexity of an </a:t>
            </a:r>
            <a:r>
              <a:rPr lang="en-US" dirty="0" smtClean="0"/>
              <a:t>installation needs </a:t>
            </a:r>
            <a:r>
              <a:rPr lang="en-US" dirty="0"/>
              <a:t>to be assured </a:t>
            </a:r>
            <a:r>
              <a:rPr lang="en-US" dirty="0" smtClean="0"/>
              <a:t>there is </a:t>
            </a:r>
            <a:r>
              <a:rPr lang="en-US" dirty="0"/>
              <a:t>payoff in increased sales, </a:t>
            </a:r>
            <a:r>
              <a:rPr lang="en-US" dirty="0" smtClean="0"/>
              <a:t>customer experience </a:t>
            </a:r>
            <a:r>
              <a:rPr lang="en-US" dirty="0"/>
              <a:t>or both. </a:t>
            </a:r>
            <a:endParaRPr lang="en-US" dirty="0" smtClean="0"/>
          </a:p>
          <a:p>
            <a:r>
              <a:rPr lang="en-US" dirty="0" smtClean="0"/>
              <a:t>Marketers </a:t>
            </a:r>
            <a:r>
              <a:rPr lang="en-US" dirty="0"/>
              <a:t>who </a:t>
            </a:r>
            <a:r>
              <a:rPr lang="en-US" dirty="0" smtClean="0"/>
              <a:t>place ads </a:t>
            </a:r>
            <a:r>
              <a:rPr lang="en-US" dirty="0"/>
              <a:t>on networks of screens want to </a:t>
            </a:r>
            <a:r>
              <a:rPr lang="en-US" dirty="0" smtClean="0"/>
              <a:t>know how </a:t>
            </a:r>
            <a:r>
              <a:rPr lang="en-US" dirty="0"/>
              <a:t>many people are seeing them, </a:t>
            </a:r>
            <a:r>
              <a:rPr lang="en-US" dirty="0" smtClean="0"/>
              <a:t>and even </a:t>
            </a:r>
            <a:r>
              <a:rPr lang="en-US" dirty="0"/>
              <a:t>what the demographics are of </a:t>
            </a:r>
            <a:r>
              <a:rPr lang="en-US" dirty="0" smtClean="0"/>
              <a:t>those transient </a:t>
            </a:r>
            <a:r>
              <a:rPr lang="en-US" dirty="0"/>
              <a:t>audiences.</a:t>
            </a:r>
          </a:p>
        </p:txBody>
      </p:sp>
    </p:spTree>
    <p:extLst>
      <p:ext uri="{BB962C8B-B14F-4D97-AF65-F5344CB8AC3E}">
        <p14:creationId xmlns:p14="http://schemas.microsoft.com/office/powerpoint/2010/main" val="8891032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Viewer Analytics</a:t>
            </a:r>
            <a:endParaRPr lang="en-US" dirty="0"/>
          </a:p>
        </p:txBody>
      </p:sp>
      <p:sp>
        <p:nvSpPr>
          <p:cNvPr id="3" name="Content Placeholder 2"/>
          <p:cNvSpPr>
            <a:spLocks noGrp="1"/>
          </p:cNvSpPr>
          <p:nvPr>
            <p:ph idx="1"/>
          </p:nvPr>
        </p:nvSpPr>
        <p:spPr/>
        <p:txBody>
          <a:bodyPr/>
          <a:lstStyle/>
          <a:p>
            <a:pPr>
              <a:spcBef>
                <a:spcPts val="0"/>
              </a:spcBef>
            </a:pPr>
            <a:r>
              <a:rPr lang="en-US" dirty="0" smtClean="0">
                <a:effectLst>
                  <a:outerShdw blurRad="50800" dist="12700" dir="5400000" algn="ctr" rotWithShape="0">
                    <a:srgbClr val="000000">
                      <a:alpha val="43137"/>
                    </a:srgbClr>
                  </a:outerShdw>
                </a:effectLst>
              </a:rPr>
              <a:t>There is a continuing MBA buzz phrase that goes something like this: “</a:t>
            </a:r>
            <a:r>
              <a:rPr lang="en-US" b="1" dirty="0" smtClean="0">
                <a:solidFill>
                  <a:srgbClr val="FF0000"/>
                </a:solidFill>
                <a:effectLst>
                  <a:outerShdw blurRad="50800" dist="12700" dir="5400000" algn="ctr" rotWithShape="0">
                    <a:srgbClr val="000000">
                      <a:alpha val="43137"/>
                    </a:srgbClr>
                  </a:outerShdw>
                </a:effectLst>
              </a:rPr>
              <a:t>If you can’t measure it, you </a:t>
            </a:r>
            <a:r>
              <a:rPr lang="en-US" b="1" dirty="0" smtClean="0">
                <a:solidFill>
                  <a:srgbClr val="FF0000"/>
                </a:solidFill>
                <a:effectLst>
                  <a:outerShdw blurRad="50800" dist="12700" dir="5400000" algn="ctr" rotWithShape="0">
                    <a:srgbClr val="000000">
                      <a:alpha val="43137"/>
                    </a:srgbClr>
                  </a:outerShdw>
                </a:effectLst>
              </a:rPr>
              <a:t>can’t </a:t>
            </a:r>
            <a:r>
              <a:rPr lang="en-US" b="1" dirty="0" smtClean="0">
                <a:solidFill>
                  <a:srgbClr val="FF0000"/>
                </a:solidFill>
                <a:effectLst>
                  <a:outerShdw blurRad="50800" dist="12700" dir="5400000" algn="ctr" rotWithShape="0">
                    <a:srgbClr val="000000">
                      <a:alpha val="43137"/>
                    </a:srgbClr>
                  </a:outerShdw>
                </a:effectLst>
              </a:rPr>
              <a:t>manage it</a:t>
            </a:r>
            <a:r>
              <a:rPr lang="en-US" dirty="0" smtClean="0">
                <a:effectLst>
                  <a:outerShdw blurRad="50800" dist="12700" dir="5400000" algn="ctr" rotWithShape="0">
                    <a:srgbClr val="000000">
                      <a:alpha val="43137"/>
                    </a:srgbClr>
                  </a:outerShdw>
                </a:effectLst>
              </a:rPr>
              <a:t>”.</a:t>
            </a:r>
          </a:p>
          <a:p>
            <a:pPr>
              <a:spcBef>
                <a:spcPts val="0"/>
              </a:spcBef>
            </a:pPr>
            <a:r>
              <a:rPr lang="en-US" dirty="0" smtClean="0">
                <a:effectLst>
                  <a:outerShdw blurRad="50800" dist="12700" dir="5400000" algn="ctr" rotWithShape="0">
                    <a:srgbClr val="000000">
                      <a:alpha val="43137"/>
                    </a:srgbClr>
                  </a:outerShdw>
                </a:effectLst>
              </a:rPr>
              <a:t>We will add this: “</a:t>
            </a:r>
            <a:r>
              <a:rPr lang="en-US" b="1" dirty="0" smtClean="0">
                <a:solidFill>
                  <a:srgbClr val="FF0000"/>
                </a:solidFill>
                <a:effectLst>
                  <a:outerShdw blurRad="50800" dist="12700" dir="5400000" algn="ctr" rotWithShape="0">
                    <a:srgbClr val="000000">
                      <a:alpha val="43137"/>
                    </a:srgbClr>
                  </a:outerShdw>
                </a:effectLst>
              </a:rPr>
              <a:t>If you cannot manage it, then it is out of </a:t>
            </a:r>
            <a:r>
              <a:rPr lang="en-US" b="1" dirty="0" smtClean="0">
                <a:solidFill>
                  <a:srgbClr val="FF0000"/>
                </a:solidFill>
                <a:effectLst>
                  <a:outerShdw blurRad="50800" dist="12700" dir="5400000" algn="ctr" rotWithShape="0">
                    <a:srgbClr val="000000">
                      <a:alpha val="43137"/>
                    </a:srgbClr>
                  </a:outerShdw>
                </a:effectLst>
              </a:rPr>
              <a:t>control</a:t>
            </a:r>
            <a:r>
              <a:rPr lang="en-US" dirty="0" smtClean="0">
                <a:effectLst>
                  <a:outerShdw blurRad="50800" dist="12700" dir="5400000" algn="ctr" rotWithShape="0">
                    <a:srgbClr val="000000">
                      <a:alpha val="43137"/>
                    </a:srgbClr>
                  </a:outerShdw>
                </a:effectLst>
              </a:rPr>
              <a:t>”.</a:t>
            </a:r>
            <a:endParaRPr lang="en-US" dirty="0" smtClean="0">
              <a:effectLst>
                <a:outerShdw blurRad="50800" dist="12700" dir="5400000" algn="ctr" rotWithShape="0">
                  <a:srgbClr val="000000">
                    <a:alpha val="43137"/>
                  </a:srgbClr>
                </a:outerShdw>
              </a:effectLst>
            </a:endParaRPr>
          </a:p>
          <a:p>
            <a:pPr>
              <a:spcBef>
                <a:spcPts val="0"/>
              </a:spcBef>
            </a:pPr>
            <a:r>
              <a:rPr lang="en-US" dirty="0" smtClean="0">
                <a:effectLst>
                  <a:outerShdw blurRad="50800" dist="12700" dir="5400000" algn="ctr" rotWithShape="0">
                    <a:srgbClr val="000000">
                      <a:alpha val="43137"/>
                    </a:srgbClr>
                  </a:outerShdw>
                </a:effectLst>
              </a:rPr>
              <a:t>By measuring the viewer (analytics) the benefits go directly to the bottom line.</a:t>
            </a:r>
          </a:p>
          <a:p>
            <a:pPr>
              <a:spcBef>
                <a:spcPts val="0"/>
              </a:spcBef>
            </a:pPr>
            <a:r>
              <a:rPr lang="en-US" dirty="0" smtClean="0">
                <a:effectLst>
                  <a:outerShdw blurRad="50800" dist="12700" dir="5400000" algn="ctr" rotWithShape="0">
                    <a:srgbClr val="000000">
                      <a:alpha val="43137"/>
                    </a:srgbClr>
                  </a:outerShdw>
                </a:effectLst>
              </a:rPr>
              <a:t>Analytics:</a:t>
            </a:r>
          </a:p>
          <a:p>
            <a:pPr lvl="1">
              <a:spcBef>
                <a:spcPts val="0"/>
              </a:spcBef>
            </a:pPr>
            <a:r>
              <a:rPr lang="en-US" sz="1600" dirty="0" smtClean="0">
                <a:effectLst>
                  <a:outerShdw blurRad="50800" dist="12700" dir="5400000" algn="ctr" rotWithShape="0">
                    <a:srgbClr val="000000">
                      <a:alpha val="43137"/>
                    </a:srgbClr>
                  </a:outerShdw>
                </a:effectLst>
              </a:rPr>
              <a:t>Determine </a:t>
            </a:r>
            <a:r>
              <a:rPr lang="en-US" sz="1600" dirty="0">
                <a:effectLst>
                  <a:outerShdw blurRad="50800" dist="12700" dir="5400000" algn="ctr" rotWithShape="0">
                    <a:srgbClr val="000000">
                      <a:alpha val="43137"/>
                    </a:srgbClr>
                  </a:outerShdw>
                </a:effectLst>
              </a:rPr>
              <a:t>viewer </a:t>
            </a:r>
            <a:r>
              <a:rPr lang="en-US" sz="1600" dirty="0" smtClean="0">
                <a:effectLst>
                  <a:outerShdw blurRad="50800" dist="12700" dir="5400000" algn="ctr" rotWithShape="0">
                    <a:srgbClr val="000000">
                      <a:alpha val="43137"/>
                    </a:srgbClr>
                  </a:outerShdw>
                </a:effectLst>
              </a:rPr>
              <a:t>demographics, measure </a:t>
            </a:r>
            <a:r>
              <a:rPr lang="en-US" sz="1600" dirty="0">
                <a:effectLst>
                  <a:outerShdw blurRad="50800" dist="12700" dir="5400000" algn="ctr" rotWithShape="0">
                    <a:srgbClr val="000000">
                      <a:alpha val="43137"/>
                    </a:srgbClr>
                  </a:outerShdw>
                </a:effectLst>
              </a:rPr>
              <a:t>audience behavior </a:t>
            </a:r>
            <a:r>
              <a:rPr lang="en-US" sz="1600" dirty="0" smtClean="0">
                <a:effectLst>
                  <a:outerShdw blurRad="50800" dist="12700" dir="5400000" algn="ctr" rotWithShape="0">
                    <a:srgbClr val="000000">
                      <a:alpha val="43137"/>
                    </a:srgbClr>
                  </a:outerShdw>
                </a:effectLst>
              </a:rPr>
              <a:t>and optimize content</a:t>
            </a:r>
            <a:endParaRPr lang="en-US" sz="1600" dirty="0">
              <a:effectLst>
                <a:outerShdw blurRad="50800" dist="12700" dir="5400000" algn="ctr" rotWithShape="0">
                  <a:srgbClr val="000000">
                    <a:alpha val="43137"/>
                  </a:srgbClr>
                </a:outerShdw>
              </a:effectLst>
            </a:endParaRPr>
          </a:p>
          <a:p>
            <a:pPr lvl="1">
              <a:spcBef>
                <a:spcPts val="0"/>
              </a:spcBef>
            </a:pPr>
            <a:r>
              <a:rPr lang="en-US" sz="1600" dirty="0">
                <a:effectLst>
                  <a:outerShdw blurRad="50800" dist="12700" dir="5400000" algn="ctr" rotWithShape="0">
                    <a:srgbClr val="000000">
                      <a:alpha val="43137"/>
                    </a:srgbClr>
                  </a:outerShdw>
                </a:effectLst>
              </a:rPr>
              <a:t>Deliver increased ROI/ROO </a:t>
            </a:r>
            <a:r>
              <a:rPr lang="en-US" sz="1600" dirty="0" smtClean="0">
                <a:effectLst>
                  <a:outerShdw blurRad="50800" dist="12700" dir="5400000" algn="ctr" rotWithShape="0">
                    <a:srgbClr val="000000">
                      <a:alpha val="43137"/>
                    </a:srgbClr>
                  </a:outerShdw>
                </a:effectLst>
              </a:rPr>
              <a:t>through greater </a:t>
            </a:r>
            <a:r>
              <a:rPr lang="en-US" sz="1600" dirty="0">
                <a:effectLst>
                  <a:outerShdw blurRad="50800" dist="12700" dir="5400000" algn="ctr" rotWithShape="0">
                    <a:srgbClr val="000000">
                      <a:alpha val="43137"/>
                    </a:srgbClr>
                  </a:outerShdw>
                </a:effectLst>
              </a:rPr>
              <a:t>insight into </a:t>
            </a:r>
            <a:r>
              <a:rPr lang="en-US" sz="1600" dirty="0" smtClean="0">
                <a:effectLst>
                  <a:outerShdw blurRad="50800" dist="12700" dir="5400000" algn="ctr" rotWithShape="0">
                    <a:srgbClr val="000000">
                      <a:alpha val="43137"/>
                    </a:srgbClr>
                  </a:outerShdw>
                </a:effectLst>
              </a:rPr>
              <a:t>consumer behavior</a:t>
            </a:r>
          </a:p>
          <a:p>
            <a:pPr lvl="1">
              <a:spcBef>
                <a:spcPts val="0"/>
              </a:spcBef>
            </a:pPr>
            <a:r>
              <a:rPr lang="en-US" sz="1600" dirty="0" smtClean="0">
                <a:effectLst>
                  <a:outerShdw blurRad="50800" dist="12700" dir="5400000" algn="ctr" rotWithShape="0">
                    <a:srgbClr val="000000">
                      <a:alpha val="43137"/>
                    </a:srgbClr>
                  </a:outerShdw>
                </a:effectLst>
              </a:rPr>
              <a:t>Improve </a:t>
            </a:r>
            <a:r>
              <a:rPr lang="en-US" sz="1600" dirty="0">
                <a:effectLst>
                  <a:outerShdw blurRad="50800" dist="12700" dir="5400000" algn="ctr" rotWithShape="0">
                    <a:srgbClr val="000000">
                      <a:alpha val="43137"/>
                    </a:srgbClr>
                  </a:outerShdw>
                </a:effectLst>
              </a:rPr>
              <a:t>business performance </a:t>
            </a:r>
            <a:r>
              <a:rPr lang="en-US" sz="1600" dirty="0" smtClean="0">
                <a:effectLst>
                  <a:outerShdw blurRad="50800" dist="12700" dir="5400000" algn="ctr" rotWithShape="0">
                    <a:srgbClr val="000000">
                      <a:alpha val="43137"/>
                    </a:srgbClr>
                  </a:outerShdw>
                </a:effectLst>
              </a:rPr>
              <a:t>as well </a:t>
            </a:r>
            <a:r>
              <a:rPr lang="en-US" sz="1600" dirty="0">
                <a:effectLst>
                  <a:outerShdw blurRad="50800" dist="12700" dir="5400000" algn="ctr" rotWithShape="0">
                    <a:srgbClr val="000000">
                      <a:alpha val="43137"/>
                    </a:srgbClr>
                  </a:outerShdw>
                </a:effectLst>
              </a:rPr>
              <a:t>as the customer experience </a:t>
            </a:r>
          </a:p>
        </p:txBody>
      </p:sp>
      <p:pic>
        <p:nvPicPr>
          <p:cNvPr id="4" name="Picture 3"/>
          <p:cNvPicPr>
            <a:picLocks noChangeAspect="1"/>
          </p:cNvPicPr>
          <p:nvPr/>
        </p:nvPicPr>
        <p:blipFill>
          <a:blip r:embed="rId2"/>
          <a:stretch>
            <a:fillRect/>
          </a:stretch>
        </p:blipFill>
        <p:spPr>
          <a:xfrm>
            <a:off x="3397711" y="2828795"/>
            <a:ext cx="2364771" cy="2181355"/>
          </a:xfrm>
          <a:prstGeom prst="rect">
            <a:avLst/>
          </a:prstGeom>
          <a:ln>
            <a:noFill/>
          </a:ln>
          <a:effectLst>
            <a:softEdge rad="31750"/>
          </a:effectLst>
        </p:spPr>
      </p:pic>
    </p:spTree>
    <p:extLst>
      <p:ext uri="{BB962C8B-B14F-4D97-AF65-F5344CB8AC3E}">
        <p14:creationId xmlns:p14="http://schemas.microsoft.com/office/powerpoint/2010/main" val="17967902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Answering Questions with Analytics</a:t>
            </a:r>
            <a:endParaRPr lang="en-US" dirty="0"/>
          </a:p>
        </p:txBody>
      </p:sp>
      <p:sp>
        <p:nvSpPr>
          <p:cNvPr id="3" name="Content Placeholder 2"/>
          <p:cNvSpPr>
            <a:spLocks noGrp="1"/>
          </p:cNvSpPr>
          <p:nvPr>
            <p:ph idx="1"/>
          </p:nvPr>
        </p:nvSpPr>
        <p:spPr/>
        <p:txBody>
          <a:bodyPr>
            <a:normAutofit/>
          </a:bodyPr>
          <a:lstStyle/>
          <a:p>
            <a:pPr>
              <a:spcBef>
                <a:spcPts val="0"/>
              </a:spcBef>
            </a:pPr>
            <a:r>
              <a:rPr lang="en-US" dirty="0" smtClean="0"/>
              <a:t>Top 10 questions:</a:t>
            </a:r>
          </a:p>
          <a:p>
            <a:pPr lvl="1">
              <a:spcBef>
                <a:spcPts val="0"/>
              </a:spcBef>
              <a:buFont typeface="+mj-lt"/>
              <a:buAutoNum type="arabicPeriod"/>
            </a:pPr>
            <a:r>
              <a:rPr lang="en-US" dirty="0"/>
              <a:t>How do I </a:t>
            </a:r>
            <a:r>
              <a:rPr lang="en-US" b="1" dirty="0">
                <a:solidFill>
                  <a:srgbClr val="FF0000"/>
                </a:solidFill>
              </a:rPr>
              <a:t>prove</a:t>
            </a:r>
            <a:r>
              <a:rPr lang="en-US" dirty="0"/>
              <a:t> ROI to advertising/marketing agencies and their clients?</a:t>
            </a:r>
          </a:p>
          <a:p>
            <a:pPr lvl="1">
              <a:spcBef>
                <a:spcPts val="0"/>
              </a:spcBef>
              <a:buFont typeface="+mj-lt"/>
              <a:buAutoNum type="arabicPeriod"/>
            </a:pPr>
            <a:r>
              <a:rPr lang="en-US" dirty="0"/>
              <a:t>How can I </a:t>
            </a:r>
            <a:r>
              <a:rPr lang="en-US" b="1" dirty="0" smtClean="0">
                <a:solidFill>
                  <a:srgbClr val="FF0000"/>
                </a:solidFill>
              </a:rPr>
              <a:t>know </a:t>
            </a:r>
            <a:r>
              <a:rPr lang="en-US" dirty="0"/>
              <a:t>who’s watching what?</a:t>
            </a:r>
          </a:p>
          <a:p>
            <a:pPr lvl="1">
              <a:spcBef>
                <a:spcPts val="0"/>
              </a:spcBef>
              <a:buFont typeface="+mj-lt"/>
              <a:buAutoNum type="arabicPeriod"/>
            </a:pPr>
            <a:r>
              <a:rPr lang="en-US" dirty="0"/>
              <a:t>Are my screens at the </a:t>
            </a:r>
            <a:r>
              <a:rPr lang="en-US" b="1" dirty="0">
                <a:solidFill>
                  <a:srgbClr val="FF0000"/>
                </a:solidFill>
              </a:rPr>
              <a:t>best</a:t>
            </a:r>
            <a:r>
              <a:rPr lang="en-US" dirty="0"/>
              <a:t> locations?</a:t>
            </a:r>
          </a:p>
          <a:p>
            <a:pPr lvl="1">
              <a:spcBef>
                <a:spcPts val="0"/>
              </a:spcBef>
              <a:buFont typeface="+mj-lt"/>
              <a:buAutoNum type="arabicPeriod"/>
            </a:pPr>
            <a:r>
              <a:rPr lang="en-US" dirty="0"/>
              <a:t>Is my </a:t>
            </a:r>
            <a:r>
              <a:rPr lang="en-US" dirty="0" smtClean="0"/>
              <a:t>on-screen content </a:t>
            </a:r>
            <a:r>
              <a:rPr lang="en-US" b="1" dirty="0" smtClean="0">
                <a:solidFill>
                  <a:srgbClr val="FF0000"/>
                </a:solidFill>
              </a:rPr>
              <a:t>meaningful</a:t>
            </a:r>
            <a:r>
              <a:rPr lang="en-US" dirty="0" smtClean="0"/>
              <a:t>?</a:t>
            </a:r>
          </a:p>
          <a:p>
            <a:pPr lvl="1">
              <a:spcBef>
                <a:spcPts val="0"/>
              </a:spcBef>
              <a:buFont typeface="+mj-lt"/>
              <a:buAutoNum type="arabicPeriod"/>
            </a:pPr>
            <a:r>
              <a:rPr lang="en-US" dirty="0" smtClean="0"/>
              <a:t>Is it </a:t>
            </a:r>
            <a:r>
              <a:rPr lang="en-US" b="1" dirty="0" smtClean="0">
                <a:solidFill>
                  <a:srgbClr val="FF0000"/>
                </a:solidFill>
              </a:rPr>
              <a:t>impactful</a:t>
            </a:r>
            <a:r>
              <a:rPr lang="en-US" dirty="0" smtClean="0"/>
              <a:t>?</a:t>
            </a:r>
          </a:p>
          <a:p>
            <a:pPr lvl="1">
              <a:spcBef>
                <a:spcPts val="0"/>
              </a:spcBef>
              <a:buFont typeface="+mj-lt"/>
              <a:buAutoNum type="arabicPeriod"/>
            </a:pPr>
            <a:r>
              <a:rPr lang="en-US" dirty="0" smtClean="0"/>
              <a:t>How </a:t>
            </a:r>
            <a:r>
              <a:rPr lang="en-US" dirty="0"/>
              <a:t>can we </a:t>
            </a:r>
            <a:r>
              <a:rPr lang="en-US" dirty="0" smtClean="0"/>
              <a:t>best </a:t>
            </a:r>
            <a:r>
              <a:rPr lang="en-US" b="1" dirty="0" smtClean="0">
                <a:solidFill>
                  <a:srgbClr val="FF0000"/>
                </a:solidFill>
              </a:rPr>
              <a:t>communicate directly </a:t>
            </a:r>
            <a:r>
              <a:rPr lang="en-US" dirty="0"/>
              <a:t>with our customers, in-store and </a:t>
            </a:r>
            <a:r>
              <a:rPr lang="en-US" dirty="0" smtClean="0"/>
              <a:t>out-of-home?</a:t>
            </a:r>
          </a:p>
          <a:p>
            <a:pPr lvl="1">
              <a:spcBef>
                <a:spcPts val="0"/>
              </a:spcBef>
              <a:buFont typeface="+mj-lt"/>
              <a:buAutoNum type="arabicPeriod"/>
            </a:pPr>
            <a:r>
              <a:rPr lang="en-US" b="1" dirty="0" smtClean="0">
                <a:solidFill>
                  <a:srgbClr val="FF0000"/>
                </a:solidFill>
              </a:rPr>
              <a:t>What</a:t>
            </a:r>
            <a:r>
              <a:rPr lang="en-US" dirty="0" smtClean="0"/>
              <a:t> </a:t>
            </a:r>
            <a:r>
              <a:rPr lang="en-US" dirty="0"/>
              <a:t>are they </a:t>
            </a:r>
            <a:r>
              <a:rPr lang="en-US" dirty="0" smtClean="0"/>
              <a:t>watching and/or listening to?</a:t>
            </a:r>
          </a:p>
          <a:p>
            <a:pPr lvl="1">
              <a:spcBef>
                <a:spcPts val="0"/>
              </a:spcBef>
              <a:buFont typeface="+mj-lt"/>
              <a:buAutoNum type="arabicPeriod"/>
            </a:pPr>
            <a:r>
              <a:rPr lang="en-US" dirty="0" smtClean="0"/>
              <a:t>How </a:t>
            </a:r>
            <a:r>
              <a:rPr lang="en-US" dirty="0"/>
              <a:t>can we </a:t>
            </a:r>
            <a:r>
              <a:rPr lang="en-US" b="1" dirty="0" smtClean="0">
                <a:solidFill>
                  <a:srgbClr val="FF0000"/>
                </a:solidFill>
              </a:rPr>
              <a:t>know</a:t>
            </a:r>
            <a:r>
              <a:rPr lang="en-US" dirty="0" smtClean="0"/>
              <a:t> </a:t>
            </a:r>
            <a:r>
              <a:rPr lang="en-US" dirty="0"/>
              <a:t>who uses the </a:t>
            </a:r>
            <a:r>
              <a:rPr lang="en-US" dirty="0" smtClean="0"/>
              <a:t>information?</a:t>
            </a:r>
          </a:p>
          <a:p>
            <a:pPr lvl="1">
              <a:spcBef>
                <a:spcPts val="0"/>
              </a:spcBef>
              <a:buFont typeface="+mj-lt"/>
              <a:buAutoNum type="arabicPeriod"/>
            </a:pPr>
            <a:r>
              <a:rPr lang="en-US" dirty="0" smtClean="0"/>
              <a:t>Is </a:t>
            </a:r>
            <a:r>
              <a:rPr lang="en-US" dirty="0"/>
              <a:t>the experience </a:t>
            </a:r>
            <a:r>
              <a:rPr lang="en-US" b="1" dirty="0">
                <a:solidFill>
                  <a:srgbClr val="FF0000"/>
                </a:solidFill>
              </a:rPr>
              <a:t>relevant</a:t>
            </a:r>
            <a:r>
              <a:rPr lang="en-US" dirty="0" smtClean="0"/>
              <a:t>?</a:t>
            </a:r>
          </a:p>
          <a:p>
            <a:pPr lvl="1">
              <a:spcBef>
                <a:spcPts val="0"/>
              </a:spcBef>
              <a:buFont typeface="+mj-lt"/>
              <a:buAutoNum type="arabicPeriod"/>
            </a:pPr>
            <a:r>
              <a:rPr lang="en-US" dirty="0" smtClean="0">
                <a:effectLst/>
              </a:rPr>
              <a:t>How do I </a:t>
            </a:r>
            <a:r>
              <a:rPr lang="en-US" b="1" dirty="0" smtClean="0">
                <a:solidFill>
                  <a:srgbClr val="FF0000"/>
                </a:solidFill>
                <a:effectLst/>
              </a:rPr>
              <a:t>measure</a:t>
            </a:r>
            <a:r>
              <a:rPr lang="en-US" dirty="0" smtClean="0">
                <a:effectLst/>
              </a:rPr>
              <a:t> it all?</a:t>
            </a:r>
            <a:endParaRPr lang="en-US" dirty="0">
              <a:effectLst/>
            </a:endParaRPr>
          </a:p>
        </p:txBody>
      </p:sp>
      <p:pic>
        <p:nvPicPr>
          <p:cNvPr id="2050" name="Picture 2" descr="http://www.avoiceformen.com/portal/wp-content/uploads/2013/01/Ques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912531"/>
            <a:ext cx="2625051" cy="172726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1372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Being Measured</a:t>
            </a:r>
            <a:endParaRPr lang="en-US" dirty="0"/>
          </a:p>
        </p:txBody>
      </p:sp>
      <p:sp>
        <p:nvSpPr>
          <p:cNvPr id="3" name="Content Placeholder 2"/>
          <p:cNvSpPr>
            <a:spLocks noGrp="1"/>
          </p:cNvSpPr>
          <p:nvPr>
            <p:ph idx="1"/>
          </p:nvPr>
        </p:nvSpPr>
        <p:spPr>
          <a:xfrm>
            <a:off x="152400" y="755476"/>
            <a:ext cx="8839200" cy="1740074"/>
          </a:xfrm>
        </p:spPr>
        <p:txBody>
          <a:bodyPr/>
          <a:lstStyle/>
          <a:p>
            <a:r>
              <a:rPr lang="en-US" b="1" dirty="0" smtClean="0">
                <a:solidFill>
                  <a:srgbClr val="FF0000"/>
                </a:solidFill>
              </a:rPr>
              <a:t>Presence</a:t>
            </a:r>
            <a:r>
              <a:rPr lang="en-US" dirty="0" smtClean="0"/>
              <a:t> </a:t>
            </a:r>
            <a:r>
              <a:rPr lang="en-US" dirty="0"/>
              <a:t>— in </a:t>
            </a:r>
            <a:r>
              <a:rPr lang="en-US" dirty="0" smtClean="0"/>
              <a:t>the zone, where </a:t>
            </a:r>
            <a:r>
              <a:rPr lang="en-US" dirty="0"/>
              <a:t>the </a:t>
            </a:r>
            <a:r>
              <a:rPr lang="en-US" dirty="0" smtClean="0"/>
              <a:t>screen </a:t>
            </a:r>
            <a:r>
              <a:rPr lang="en-US" dirty="0"/>
              <a:t>is </a:t>
            </a:r>
            <a:r>
              <a:rPr lang="en-US" dirty="0" smtClean="0"/>
              <a:t>both visible </a:t>
            </a:r>
            <a:r>
              <a:rPr lang="en-US" dirty="0"/>
              <a:t>and </a:t>
            </a:r>
            <a:r>
              <a:rPr lang="en-US" dirty="0" smtClean="0"/>
              <a:t>if applicable, audible</a:t>
            </a:r>
          </a:p>
          <a:p>
            <a:r>
              <a:rPr lang="en-US" b="1" dirty="0" smtClean="0">
                <a:solidFill>
                  <a:srgbClr val="FF0000"/>
                </a:solidFill>
              </a:rPr>
              <a:t>Notice</a:t>
            </a:r>
            <a:r>
              <a:rPr lang="en-US" dirty="0" smtClean="0"/>
              <a:t> </a:t>
            </a:r>
            <a:r>
              <a:rPr lang="en-US" dirty="0"/>
              <a:t>— evidence that the </a:t>
            </a:r>
            <a:r>
              <a:rPr lang="en-US" dirty="0" smtClean="0"/>
              <a:t>screen has </a:t>
            </a:r>
            <a:r>
              <a:rPr lang="en-US" dirty="0"/>
              <a:t>been </a:t>
            </a:r>
            <a:r>
              <a:rPr lang="en-US" dirty="0" smtClean="0"/>
              <a:t>noticed. The ad people </a:t>
            </a:r>
            <a:r>
              <a:rPr lang="en-US" dirty="0" smtClean="0"/>
              <a:t>call </a:t>
            </a:r>
            <a:r>
              <a:rPr lang="en-US" dirty="0" smtClean="0"/>
              <a:t>this the impression.</a:t>
            </a:r>
          </a:p>
          <a:p>
            <a:r>
              <a:rPr lang="en-US" b="1" dirty="0" smtClean="0">
                <a:solidFill>
                  <a:srgbClr val="FF0000"/>
                </a:solidFill>
              </a:rPr>
              <a:t>Dwell </a:t>
            </a:r>
            <a:r>
              <a:rPr lang="en-US" b="1" dirty="0">
                <a:solidFill>
                  <a:srgbClr val="FF0000"/>
                </a:solidFill>
              </a:rPr>
              <a:t>time </a:t>
            </a:r>
            <a:r>
              <a:rPr lang="en-US" dirty="0"/>
              <a:t>— time </a:t>
            </a:r>
            <a:r>
              <a:rPr lang="en-US" dirty="0" smtClean="0"/>
              <a:t>spent by the viewer in </a:t>
            </a:r>
            <a:r>
              <a:rPr lang="en-US" dirty="0"/>
              <a:t>the </a:t>
            </a:r>
            <a:r>
              <a:rPr lang="en-US" dirty="0" smtClean="0"/>
              <a:t>screen zone</a:t>
            </a:r>
          </a:p>
          <a:p>
            <a:r>
              <a:rPr lang="en-US" b="1" dirty="0" smtClean="0">
                <a:solidFill>
                  <a:srgbClr val="FF0000"/>
                </a:solidFill>
              </a:rPr>
              <a:t>By applying demographic analysis to the above three items, detailed information is gleaned as to who saw what and for how long. </a:t>
            </a:r>
            <a:endParaRPr lang="en-US" b="1" dirty="0">
              <a:solidFill>
                <a:srgbClr val="FF0000"/>
              </a:solidFill>
            </a:endParaRPr>
          </a:p>
        </p:txBody>
      </p:sp>
      <p:pic>
        <p:nvPicPr>
          <p:cNvPr id="4" name="Picture 3"/>
          <p:cNvPicPr>
            <a:picLocks noChangeAspect="1"/>
          </p:cNvPicPr>
          <p:nvPr/>
        </p:nvPicPr>
        <p:blipFill>
          <a:blip r:embed="rId2"/>
          <a:stretch>
            <a:fillRect/>
          </a:stretch>
        </p:blipFill>
        <p:spPr>
          <a:xfrm>
            <a:off x="2735565" y="2672201"/>
            <a:ext cx="3686175" cy="2261750"/>
          </a:xfrm>
          <a:prstGeom prst="rect">
            <a:avLst/>
          </a:prstGeom>
        </p:spPr>
      </p:pic>
    </p:spTree>
    <p:extLst>
      <p:ext uri="{BB962C8B-B14F-4D97-AF65-F5344CB8AC3E}">
        <p14:creationId xmlns:p14="http://schemas.microsoft.com/office/powerpoint/2010/main" val="26644695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Means of Measurements</a:t>
            </a:r>
            <a:endParaRPr lang="en-US" dirty="0"/>
          </a:p>
        </p:txBody>
      </p:sp>
      <p:sp>
        <p:nvSpPr>
          <p:cNvPr id="3" name="Content Placeholder 2"/>
          <p:cNvSpPr>
            <a:spLocks noGrp="1"/>
          </p:cNvSpPr>
          <p:nvPr>
            <p:ph idx="1"/>
          </p:nvPr>
        </p:nvSpPr>
        <p:spPr/>
        <p:txBody>
          <a:bodyPr>
            <a:normAutofit/>
          </a:bodyPr>
          <a:lstStyle/>
          <a:p>
            <a:r>
              <a:rPr lang="en-US" dirty="0" smtClean="0"/>
              <a:t>Exit surveys/interviews</a:t>
            </a:r>
          </a:p>
          <a:p>
            <a:r>
              <a:rPr lang="en-US" dirty="0" smtClean="0"/>
              <a:t>Traffic counters (mechanical or electronic trip devices)</a:t>
            </a:r>
          </a:p>
          <a:p>
            <a:r>
              <a:rPr lang="en-US" dirty="0" smtClean="0"/>
              <a:t>Calculating interactive touch screen responses</a:t>
            </a:r>
          </a:p>
          <a:p>
            <a:r>
              <a:rPr lang="en-US" dirty="0" smtClean="0"/>
              <a:t>Area focused video recording of viewers</a:t>
            </a:r>
          </a:p>
          <a:p>
            <a:r>
              <a:rPr lang="en-US" dirty="0"/>
              <a:t>Call to action results with promo/coupon response </a:t>
            </a:r>
            <a:r>
              <a:rPr lang="en-US" dirty="0" smtClean="0"/>
              <a:t>rates</a:t>
            </a:r>
          </a:p>
          <a:p>
            <a:r>
              <a:rPr lang="en-US" dirty="0" smtClean="0"/>
              <a:t>Anonymous Video Analytics (AVA)</a:t>
            </a:r>
          </a:p>
          <a:p>
            <a:pPr lvl="1"/>
            <a:r>
              <a:rPr lang="en-US" dirty="0"/>
              <a:t>Video measurement of DOOH </a:t>
            </a:r>
            <a:r>
              <a:rPr lang="en-US" dirty="0" smtClean="0"/>
              <a:t>messaging has </a:t>
            </a:r>
            <a:r>
              <a:rPr lang="en-US" dirty="0"/>
              <a:t>95 percent people-count </a:t>
            </a:r>
            <a:r>
              <a:rPr lang="en-US" dirty="0" smtClean="0"/>
              <a:t>accuracy, 90 </a:t>
            </a:r>
            <a:r>
              <a:rPr lang="en-US" dirty="0"/>
              <a:t>percent gender-classification </a:t>
            </a:r>
            <a:r>
              <a:rPr lang="en-US" dirty="0" smtClean="0"/>
              <a:t>accuracy and </a:t>
            </a:r>
            <a:r>
              <a:rPr lang="en-US" dirty="0"/>
              <a:t>85 percent </a:t>
            </a:r>
            <a:r>
              <a:rPr lang="en-US" dirty="0" smtClean="0"/>
              <a:t>age-range-classification accuracy</a:t>
            </a:r>
            <a:r>
              <a:rPr lang="en-US" dirty="0"/>
              <a:t>.</a:t>
            </a:r>
            <a:endParaRPr lang="en-US" dirty="0" smtClean="0"/>
          </a:p>
          <a:p>
            <a:pPr lvl="1"/>
            <a:r>
              <a:rPr lang="en-US" dirty="0"/>
              <a:t>Although AVA occasionally is referred </a:t>
            </a:r>
            <a:r>
              <a:rPr lang="en-US" dirty="0" smtClean="0"/>
              <a:t>to as </a:t>
            </a:r>
            <a:r>
              <a:rPr lang="en-US" dirty="0"/>
              <a:t>facial recognition, that’s a </a:t>
            </a:r>
            <a:r>
              <a:rPr lang="en-US" dirty="0" smtClean="0"/>
              <a:t>misnomer. </a:t>
            </a:r>
          </a:p>
          <a:p>
            <a:pPr lvl="1"/>
            <a:r>
              <a:rPr lang="en-US" dirty="0" smtClean="0"/>
              <a:t>What </a:t>
            </a:r>
            <a:r>
              <a:rPr lang="en-US" dirty="0"/>
              <a:t>is important to note from a </a:t>
            </a:r>
            <a:r>
              <a:rPr lang="en-US" dirty="0" smtClean="0"/>
              <a:t>privacy standpoint </a:t>
            </a:r>
            <a:r>
              <a:rPr lang="en-US" dirty="0"/>
              <a:t>is that there are no images </a:t>
            </a:r>
            <a:r>
              <a:rPr lang="en-US" dirty="0" smtClean="0"/>
              <a:t>or video </a:t>
            </a:r>
            <a:r>
              <a:rPr lang="en-US" dirty="0"/>
              <a:t>footage stored and each record </a:t>
            </a:r>
            <a:r>
              <a:rPr lang="en-US" dirty="0" smtClean="0"/>
              <a:t>is completely anonymous. </a:t>
            </a:r>
          </a:p>
          <a:p>
            <a:pPr lvl="1"/>
            <a:r>
              <a:rPr lang="en-US" dirty="0" smtClean="0"/>
              <a:t>Looking at </a:t>
            </a:r>
            <a:r>
              <a:rPr lang="en-US" dirty="0"/>
              <a:t>a record, all you would see was </a:t>
            </a:r>
            <a:r>
              <a:rPr lang="en-US" dirty="0" smtClean="0"/>
              <a:t>there was </a:t>
            </a:r>
            <a:r>
              <a:rPr lang="en-US" dirty="0"/>
              <a:t>a time, there was a count and </a:t>
            </a:r>
            <a:r>
              <a:rPr lang="en-US" dirty="0" smtClean="0"/>
              <a:t>some general </a:t>
            </a:r>
            <a:r>
              <a:rPr lang="en-US" dirty="0"/>
              <a:t>demographic characteristics. </a:t>
            </a:r>
            <a:endParaRPr lang="en-US" dirty="0" smtClean="0"/>
          </a:p>
          <a:p>
            <a:pPr lvl="1"/>
            <a:r>
              <a:rPr lang="en-US" dirty="0" smtClean="0"/>
              <a:t>You wouldn’t </a:t>
            </a:r>
            <a:r>
              <a:rPr lang="en-US" dirty="0"/>
              <a:t>have any information beyond </a:t>
            </a:r>
            <a:r>
              <a:rPr lang="en-US" dirty="0" smtClean="0"/>
              <a:t>that and </a:t>
            </a:r>
            <a:r>
              <a:rPr lang="en-US" dirty="0"/>
              <a:t>you couldn’t link it back to a </a:t>
            </a:r>
            <a:r>
              <a:rPr lang="en-US" dirty="0" smtClean="0"/>
              <a:t>specific individual</a:t>
            </a:r>
            <a:r>
              <a:rPr lang="en-US" dirty="0"/>
              <a:t>.</a:t>
            </a:r>
            <a:endParaRPr lang="en-US" dirty="0" smtClean="0"/>
          </a:p>
          <a:p>
            <a:endParaRPr lang="en-US" dirty="0" smtClean="0"/>
          </a:p>
          <a:p>
            <a:endParaRPr lang="en-US" dirty="0"/>
          </a:p>
        </p:txBody>
      </p:sp>
    </p:spTree>
    <p:extLst>
      <p:ext uri="{BB962C8B-B14F-4D97-AF65-F5344CB8AC3E}">
        <p14:creationId xmlns:p14="http://schemas.microsoft.com/office/powerpoint/2010/main" val="29314399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is All About Knowing the Audience</a:t>
            </a:r>
            <a:endParaRPr lang="en-US" dirty="0"/>
          </a:p>
        </p:txBody>
      </p:sp>
      <p:sp>
        <p:nvSpPr>
          <p:cNvPr id="3" name="Content Placeholder 2"/>
          <p:cNvSpPr>
            <a:spLocks noGrp="1"/>
          </p:cNvSpPr>
          <p:nvPr>
            <p:ph idx="1"/>
          </p:nvPr>
        </p:nvSpPr>
        <p:spPr>
          <a:xfrm>
            <a:off x="152400" y="755476"/>
            <a:ext cx="5943600" cy="4254674"/>
          </a:xfrm>
        </p:spPr>
        <p:txBody>
          <a:bodyPr>
            <a:normAutofit/>
          </a:bodyPr>
          <a:lstStyle/>
          <a:p>
            <a:pPr>
              <a:spcBef>
                <a:spcPts val="0"/>
              </a:spcBef>
            </a:pPr>
            <a:r>
              <a:rPr lang="en-US" dirty="0" smtClean="0"/>
              <a:t>Demographic research enables </a:t>
            </a:r>
            <a:r>
              <a:rPr lang="en-US" dirty="0"/>
              <a:t>you to know your audience and </a:t>
            </a:r>
            <a:r>
              <a:rPr lang="en-US" dirty="0" smtClean="0"/>
              <a:t>effect the bottom-line </a:t>
            </a:r>
            <a:r>
              <a:rPr lang="en-US" dirty="0"/>
              <a:t>by </a:t>
            </a:r>
            <a:r>
              <a:rPr lang="en-US" dirty="0" smtClean="0"/>
              <a:t>being able to measure </a:t>
            </a:r>
            <a:r>
              <a:rPr lang="en-US" dirty="0"/>
              <a:t>and </a:t>
            </a:r>
            <a:r>
              <a:rPr lang="en-US" dirty="0" smtClean="0"/>
              <a:t>monetize screen ROI </a:t>
            </a:r>
            <a:r>
              <a:rPr lang="en-US" dirty="0"/>
              <a:t>and ROO </a:t>
            </a:r>
            <a:r>
              <a:rPr lang="en-US" dirty="0" smtClean="0"/>
              <a:t>from digital </a:t>
            </a:r>
            <a:r>
              <a:rPr lang="en-US" dirty="0"/>
              <a:t>signage</a:t>
            </a:r>
            <a:r>
              <a:rPr lang="en-US" dirty="0" smtClean="0"/>
              <a:t>, advertising</a:t>
            </a:r>
            <a:r>
              <a:rPr lang="en-US" dirty="0"/>
              <a:t>, marketing and </a:t>
            </a:r>
            <a:r>
              <a:rPr lang="en-US" dirty="0" smtClean="0"/>
              <a:t>communications.</a:t>
            </a:r>
            <a:endParaRPr lang="en-US" dirty="0"/>
          </a:p>
          <a:p>
            <a:pPr>
              <a:spcBef>
                <a:spcPts val="0"/>
              </a:spcBef>
            </a:pPr>
            <a:r>
              <a:rPr lang="en-US" dirty="0" smtClean="0"/>
              <a:t>The right </a:t>
            </a:r>
            <a:r>
              <a:rPr lang="en-US" dirty="0"/>
              <a:t>content </a:t>
            </a:r>
            <a:r>
              <a:rPr lang="en-US" dirty="0" smtClean="0"/>
              <a:t>will be matched </a:t>
            </a:r>
            <a:r>
              <a:rPr lang="en-US" dirty="0"/>
              <a:t>to </a:t>
            </a:r>
            <a:r>
              <a:rPr lang="en-US" dirty="0" smtClean="0"/>
              <a:t>specific demographic groups </a:t>
            </a:r>
            <a:r>
              <a:rPr lang="en-US" dirty="0"/>
              <a:t>and </a:t>
            </a:r>
            <a:r>
              <a:rPr lang="en-US" dirty="0" smtClean="0"/>
              <a:t>this will tell you how </a:t>
            </a:r>
            <a:r>
              <a:rPr lang="en-US" dirty="0"/>
              <a:t>frequently to change it</a:t>
            </a:r>
          </a:p>
          <a:p>
            <a:pPr>
              <a:spcBef>
                <a:spcPts val="0"/>
              </a:spcBef>
            </a:pPr>
            <a:r>
              <a:rPr lang="en-US" dirty="0" smtClean="0"/>
              <a:t>Knowing the audience will dictate the optimal </a:t>
            </a:r>
            <a:r>
              <a:rPr lang="en-US" dirty="0"/>
              <a:t>location of a </a:t>
            </a:r>
            <a:r>
              <a:rPr lang="en-US" dirty="0" smtClean="0"/>
              <a:t>digital sign.</a:t>
            </a:r>
            <a:endParaRPr lang="en-US" dirty="0"/>
          </a:p>
          <a:p>
            <a:pPr>
              <a:spcBef>
                <a:spcPts val="0"/>
              </a:spcBef>
            </a:pPr>
            <a:r>
              <a:rPr lang="en-US" dirty="0" smtClean="0"/>
              <a:t>Conversion </a:t>
            </a:r>
            <a:r>
              <a:rPr lang="en-US" dirty="0"/>
              <a:t>ratios and uplift from campaigns </a:t>
            </a:r>
            <a:r>
              <a:rPr lang="en-US" dirty="0" smtClean="0"/>
              <a:t>and promotions will confirm ROI and ROO.</a:t>
            </a:r>
            <a:endParaRPr lang="en-US" dirty="0"/>
          </a:p>
          <a:p>
            <a:pPr>
              <a:spcBef>
                <a:spcPts val="0"/>
              </a:spcBef>
            </a:pPr>
            <a:r>
              <a:rPr lang="en-US" dirty="0" smtClean="0"/>
              <a:t>Deeper </a:t>
            </a:r>
            <a:r>
              <a:rPr lang="en-US" dirty="0"/>
              <a:t>insights into viewer behavior that comes </a:t>
            </a:r>
            <a:r>
              <a:rPr lang="en-US" dirty="0" smtClean="0"/>
              <a:t>from quantitative </a:t>
            </a:r>
            <a:r>
              <a:rPr lang="en-US" dirty="0"/>
              <a:t>demographic and behavioral </a:t>
            </a:r>
            <a:r>
              <a:rPr lang="en-US" dirty="0" smtClean="0"/>
              <a:t>data provides </a:t>
            </a:r>
            <a:r>
              <a:rPr lang="en-US" dirty="0"/>
              <a:t>better ways to spend valuable budget dollars</a:t>
            </a:r>
          </a:p>
          <a:p>
            <a:pPr>
              <a:spcBef>
                <a:spcPts val="0"/>
              </a:spcBef>
            </a:pPr>
            <a:endParaRPr lang="en-US" dirty="0"/>
          </a:p>
        </p:txBody>
      </p:sp>
      <p:pic>
        <p:nvPicPr>
          <p:cNvPr id="6146" name="Picture 2" descr="http://rowanshead.com/wp-content/uploads/2010/02/customer-analysis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733550"/>
            <a:ext cx="1835944" cy="21431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1796782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at the End of the Tunnel</a:t>
            </a:r>
            <a:endParaRPr lang="en-US" dirty="0"/>
          </a:p>
        </p:txBody>
      </p:sp>
      <p:sp>
        <p:nvSpPr>
          <p:cNvPr id="3" name="Content Placeholder 2"/>
          <p:cNvSpPr>
            <a:spLocks noGrp="1"/>
          </p:cNvSpPr>
          <p:nvPr>
            <p:ph idx="1"/>
          </p:nvPr>
        </p:nvSpPr>
        <p:spPr>
          <a:xfrm>
            <a:off x="152400" y="755476"/>
            <a:ext cx="6324600" cy="4254674"/>
          </a:xfrm>
        </p:spPr>
        <p:txBody>
          <a:bodyPr>
            <a:normAutofit/>
          </a:bodyPr>
          <a:lstStyle/>
          <a:p>
            <a:r>
              <a:rPr lang="en-US" dirty="0"/>
              <a:t>The challenge is not without a </a:t>
            </a:r>
            <a:r>
              <a:rPr lang="en-US" dirty="0" smtClean="0"/>
              <a:t>solution. </a:t>
            </a:r>
          </a:p>
          <a:p>
            <a:r>
              <a:rPr lang="en-US" dirty="0" smtClean="0"/>
              <a:t>A fairly recent development, the </a:t>
            </a:r>
            <a:r>
              <a:rPr lang="en-US" dirty="0"/>
              <a:t>science of </a:t>
            </a:r>
            <a:r>
              <a:rPr lang="en-US" dirty="0" smtClean="0"/>
              <a:t>anonymous video analytics, has emerged </a:t>
            </a:r>
            <a:r>
              <a:rPr lang="en-US" dirty="0"/>
              <a:t>to provide the means to </a:t>
            </a:r>
            <a:r>
              <a:rPr lang="en-US" dirty="0" smtClean="0"/>
              <a:t>acquire such </a:t>
            </a:r>
            <a:r>
              <a:rPr lang="en-US" dirty="0"/>
              <a:t>data through sophisticated </a:t>
            </a:r>
            <a:r>
              <a:rPr lang="en-US" dirty="0" smtClean="0"/>
              <a:t>hardware and </a:t>
            </a:r>
            <a:r>
              <a:rPr lang="en-US" dirty="0"/>
              <a:t>software </a:t>
            </a:r>
            <a:r>
              <a:rPr lang="en-US" dirty="0" smtClean="0"/>
              <a:t>applications. </a:t>
            </a:r>
          </a:p>
          <a:p>
            <a:r>
              <a:rPr lang="en-US" dirty="0" smtClean="0"/>
              <a:t>Various </a:t>
            </a:r>
            <a:r>
              <a:rPr lang="en-US" dirty="0"/>
              <a:t>forms of analytics exist, </a:t>
            </a:r>
            <a:r>
              <a:rPr lang="en-US" dirty="0" smtClean="0"/>
              <a:t>breaking down </a:t>
            </a:r>
            <a:r>
              <a:rPr lang="en-US" dirty="0"/>
              <a:t>consumer activity and </a:t>
            </a:r>
            <a:r>
              <a:rPr lang="en-US" dirty="0" smtClean="0"/>
              <a:t>behavior. This technology gives </a:t>
            </a:r>
            <a:r>
              <a:rPr lang="en-US" dirty="0"/>
              <a:t>businesses a </a:t>
            </a:r>
            <a:r>
              <a:rPr lang="en-US" dirty="0" smtClean="0"/>
              <a:t>more detailed </a:t>
            </a:r>
            <a:r>
              <a:rPr lang="en-US" dirty="0"/>
              <a:t>look at individuals who </a:t>
            </a:r>
            <a:r>
              <a:rPr lang="en-US" dirty="0" smtClean="0"/>
              <a:t>come in </a:t>
            </a:r>
            <a:r>
              <a:rPr lang="en-US" dirty="0"/>
              <a:t>contact with digital signage. </a:t>
            </a:r>
            <a:endParaRPr lang="en-US" dirty="0" smtClean="0"/>
          </a:p>
          <a:p>
            <a:r>
              <a:rPr lang="en-US" dirty="0" smtClean="0"/>
              <a:t>Through cameras </a:t>
            </a:r>
            <a:r>
              <a:rPr lang="en-US" dirty="0"/>
              <a:t>installed on and integrated </a:t>
            </a:r>
            <a:r>
              <a:rPr lang="en-US" dirty="0" smtClean="0"/>
              <a:t>into monitors</a:t>
            </a:r>
            <a:r>
              <a:rPr lang="en-US" dirty="0"/>
              <a:t>, software can show </a:t>
            </a:r>
            <a:r>
              <a:rPr lang="en-US" dirty="0" smtClean="0"/>
              <a:t>everything from </a:t>
            </a:r>
            <a:r>
              <a:rPr lang="en-US" dirty="0"/>
              <a:t>the length of time someone </a:t>
            </a:r>
            <a:r>
              <a:rPr lang="en-US" dirty="0" smtClean="0"/>
              <a:t>watches an </a:t>
            </a:r>
            <a:r>
              <a:rPr lang="en-US" dirty="0"/>
              <a:t>ad or message to exactly who </a:t>
            </a:r>
            <a:r>
              <a:rPr lang="en-US" dirty="0" smtClean="0"/>
              <a:t>watches, and </a:t>
            </a:r>
            <a:r>
              <a:rPr lang="en-US" dirty="0"/>
              <a:t>correlate the effectiveness of </a:t>
            </a:r>
            <a:r>
              <a:rPr lang="en-US" dirty="0" smtClean="0"/>
              <a:t>those spots.</a:t>
            </a:r>
          </a:p>
          <a:p>
            <a:r>
              <a:rPr lang="en-US" dirty="0"/>
              <a:t>Analytics provide pivotal information </a:t>
            </a:r>
            <a:r>
              <a:rPr lang="en-US" dirty="0" smtClean="0"/>
              <a:t>that helps </a:t>
            </a:r>
            <a:r>
              <a:rPr lang="en-US" dirty="0"/>
              <a:t>signage operators </a:t>
            </a:r>
            <a:r>
              <a:rPr lang="en-US" dirty="0" smtClean="0"/>
              <a:t>know the answers to the questions noted earlier.</a:t>
            </a:r>
            <a:endParaRPr lang="en-US" dirty="0"/>
          </a:p>
        </p:txBody>
      </p:sp>
      <p:pic>
        <p:nvPicPr>
          <p:cNvPr id="4" name="Picture 3"/>
          <p:cNvPicPr>
            <a:picLocks noChangeAspect="1"/>
          </p:cNvPicPr>
          <p:nvPr/>
        </p:nvPicPr>
        <p:blipFill>
          <a:blip r:embed="rId2"/>
          <a:stretch>
            <a:fillRect/>
          </a:stretch>
        </p:blipFill>
        <p:spPr>
          <a:xfrm>
            <a:off x="6553200" y="2027795"/>
            <a:ext cx="2286000" cy="17100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4457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dirty="0" smtClean="0"/>
              <a:t>Matters!</a:t>
            </a:r>
            <a:endParaRPr lang="en-US" dirty="0"/>
          </a:p>
        </p:txBody>
      </p:sp>
      <p:sp>
        <p:nvSpPr>
          <p:cNvPr id="3" name="Content Placeholder 2"/>
          <p:cNvSpPr>
            <a:spLocks noGrp="1"/>
          </p:cNvSpPr>
          <p:nvPr>
            <p:ph idx="1"/>
          </p:nvPr>
        </p:nvSpPr>
        <p:spPr/>
        <p:txBody>
          <a:bodyPr>
            <a:normAutofit/>
          </a:bodyPr>
          <a:lstStyle/>
          <a:p>
            <a:r>
              <a:rPr lang="en-US" b="1" dirty="0" smtClean="0">
                <a:solidFill>
                  <a:srgbClr val="FF0000"/>
                </a:solidFill>
              </a:rPr>
              <a:t>Digital signage network operators and end user companies do not don’t </a:t>
            </a:r>
            <a:r>
              <a:rPr lang="en-US" b="1" dirty="0">
                <a:solidFill>
                  <a:srgbClr val="FF0000"/>
                </a:solidFill>
              </a:rPr>
              <a:t>want a</a:t>
            </a:r>
            <a:r>
              <a:rPr lang="en-US" b="1" dirty="0" smtClean="0">
                <a:solidFill>
                  <a:srgbClr val="FF0000"/>
                </a:solidFill>
              </a:rPr>
              <a:t> message merely </a:t>
            </a:r>
            <a:r>
              <a:rPr lang="en-US" b="1" dirty="0">
                <a:solidFill>
                  <a:srgbClr val="FF0000"/>
                </a:solidFill>
              </a:rPr>
              <a:t>to be seen. </a:t>
            </a:r>
            <a:r>
              <a:rPr lang="en-US" b="1" dirty="0" smtClean="0">
                <a:solidFill>
                  <a:srgbClr val="FF0000"/>
                </a:solidFill>
              </a:rPr>
              <a:t> The ad agencies call this an impression and for our purposes that is useless. </a:t>
            </a:r>
          </a:p>
          <a:p>
            <a:r>
              <a:rPr lang="en-US" dirty="0" smtClean="0"/>
              <a:t>They </a:t>
            </a:r>
            <a:r>
              <a:rPr lang="en-US" dirty="0"/>
              <a:t>want it to </a:t>
            </a:r>
            <a:r>
              <a:rPr lang="en-US" dirty="0" smtClean="0"/>
              <a:t>be seen, remembered, and most important, acted upon.  Otherwise</a:t>
            </a:r>
            <a:r>
              <a:rPr lang="en-US" dirty="0"/>
              <a:t>, if consumers pass </a:t>
            </a:r>
            <a:r>
              <a:rPr lang="en-US" dirty="0" smtClean="0"/>
              <a:t>by just seeing that the screen and images exist, they are wasting both time </a:t>
            </a:r>
            <a:r>
              <a:rPr lang="en-US" dirty="0"/>
              <a:t>and money</a:t>
            </a:r>
            <a:r>
              <a:rPr lang="en-US" dirty="0" smtClean="0"/>
              <a:t>.</a:t>
            </a:r>
          </a:p>
          <a:p>
            <a:r>
              <a:rPr lang="en-US" dirty="0" smtClean="0"/>
              <a:t>Anonymous Video Analytics (AVA) </a:t>
            </a:r>
            <a:r>
              <a:rPr lang="en-US" dirty="0"/>
              <a:t>distinguishes how </a:t>
            </a:r>
            <a:r>
              <a:rPr lang="en-US" dirty="0" smtClean="0"/>
              <a:t>much attention people “spend/invest” in the digital signage experience. Technically speaking, as </a:t>
            </a:r>
            <a:r>
              <a:rPr lang="en-US" dirty="0"/>
              <a:t>someone approaches </a:t>
            </a:r>
            <a:r>
              <a:rPr lang="en-US" dirty="0" smtClean="0"/>
              <a:t>a monitor</a:t>
            </a:r>
            <a:r>
              <a:rPr lang="en-US" dirty="0"/>
              <a:t>, cameras focus in, capturing </a:t>
            </a:r>
            <a:r>
              <a:rPr lang="en-US" dirty="0" smtClean="0"/>
              <a:t>a digitized </a:t>
            </a:r>
            <a:r>
              <a:rPr lang="en-US" dirty="0"/>
              <a:t>impression of the </a:t>
            </a:r>
            <a:r>
              <a:rPr lang="en-US" dirty="0" smtClean="0"/>
              <a:t>viewer. Actual </a:t>
            </a:r>
            <a:r>
              <a:rPr lang="en-US" dirty="0"/>
              <a:t>images are not used, thus </a:t>
            </a:r>
            <a:r>
              <a:rPr lang="en-US" dirty="0" smtClean="0"/>
              <a:t>keeping data </a:t>
            </a:r>
            <a:r>
              <a:rPr lang="en-US" dirty="0"/>
              <a:t>anonymous</a:t>
            </a:r>
            <a:r>
              <a:rPr lang="en-US" dirty="0" smtClean="0"/>
              <a:t>.</a:t>
            </a:r>
          </a:p>
          <a:p>
            <a:r>
              <a:rPr lang="en-US" dirty="0"/>
              <a:t>Through those impressions, </a:t>
            </a:r>
            <a:r>
              <a:rPr lang="en-US" dirty="0" smtClean="0"/>
              <a:t>the technology </a:t>
            </a:r>
            <a:r>
              <a:rPr lang="en-US" dirty="0"/>
              <a:t>is able to discern a </a:t>
            </a:r>
            <a:r>
              <a:rPr lang="en-US" dirty="0" smtClean="0"/>
              <a:t>person’s gender</a:t>
            </a:r>
            <a:r>
              <a:rPr lang="en-US" dirty="0"/>
              <a:t>, race, approximate age and, </a:t>
            </a:r>
            <a:r>
              <a:rPr lang="en-US" dirty="0" smtClean="0"/>
              <a:t>based on </a:t>
            </a:r>
            <a:r>
              <a:rPr lang="en-US" dirty="0"/>
              <a:t>the contours of the person’s face </a:t>
            </a:r>
            <a:r>
              <a:rPr lang="en-US" dirty="0" smtClean="0"/>
              <a:t>and positioning</a:t>
            </a:r>
            <a:r>
              <a:rPr lang="en-US" dirty="0"/>
              <a:t>, just how long he actually </a:t>
            </a:r>
            <a:r>
              <a:rPr lang="en-US" dirty="0" smtClean="0"/>
              <a:t>looks at </a:t>
            </a:r>
            <a:r>
              <a:rPr lang="en-US" dirty="0"/>
              <a:t>the screen. </a:t>
            </a:r>
            <a:r>
              <a:rPr lang="en-US" dirty="0" smtClean="0"/>
              <a:t>This measurement takes less than 10 seconds.</a:t>
            </a:r>
            <a:endParaRPr lang="en-US" dirty="0"/>
          </a:p>
        </p:txBody>
      </p:sp>
    </p:spTree>
    <p:extLst>
      <p:ext uri="{BB962C8B-B14F-4D97-AF65-F5344CB8AC3E}">
        <p14:creationId xmlns:p14="http://schemas.microsoft.com/office/powerpoint/2010/main" val="9574845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Data Gathered</a:t>
            </a:r>
            <a:endParaRPr lang="en-US" dirty="0"/>
          </a:p>
        </p:txBody>
      </p:sp>
      <p:sp>
        <p:nvSpPr>
          <p:cNvPr id="3" name="Content Placeholder 2"/>
          <p:cNvSpPr>
            <a:spLocks noGrp="1"/>
          </p:cNvSpPr>
          <p:nvPr>
            <p:ph idx="1"/>
          </p:nvPr>
        </p:nvSpPr>
        <p:spPr>
          <a:xfrm>
            <a:off x="152400" y="755476"/>
            <a:ext cx="8839200" cy="3187874"/>
          </a:xfrm>
        </p:spPr>
        <p:txBody>
          <a:bodyPr>
            <a:normAutofit/>
          </a:bodyPr>
          <a:lstStyle/>
          <a:p>
            <a:r>
              <a:rPr lang="en-US" dirty="0" smtClean="0"/>
              <a:t>Data gathered from AVA empowers </a:t>
            </a:r>
            <a:r>
              <a:rPr lang="en-US" dirty="0"/>
              <a:t>businesses to </a:t>
            </a:r>
            <a:r>
              <a:rPr lang="en-US" dirty="0" smtClean="0"/>
              <a:t>make a </a:t>
            </a:r>
            <a:r>
              <a:rPr lang="en-US" dirty="0"/>
              <a:t>host of changes </a:t>
            </a:r>
            <a:r>
              <a:rPr lang="en-US" dirty="0" smtClean="0"/>
              <a:t>in relatively short order. As an example, messages or </a:t>
            </a:r>
            <a:r>
              <a:rPr lang="en-US" dirty="0"/>
              <a:t>ads </a:t>
            </a:r>
            <a:r>
              <a:rPr lang="en-US" dirty="0" smtClean="0"/>
              <a:t>that are </a:t>
            </a:r>
            <a:r>
              <a:rPr lang="en-US" dirty="0"/>
              <a:t>effective with </a:t>
            </a:r>
            <a:r>
              <a:rPr lang="en-US" dirty="0" smtClean="0"/>
              <a:t>customers can be identified immediately, based </a:t>
            </a:r>
            <a:r>
              <a:rPr lang="en-US" dirty="0"/>
              <a:t>on the times of the </a:t>
            </a:r>
            <a:r>
              <a:rPr lang="en-US" dirty="0" smtClean="0"/>
              <a:t>day and </a:t>
            </a:r>
            <a:r>
              <a:rPr lang="en-US" dirty="0"/>
              <a:t>frequency of the ads for </a:t>
            </a:r>
            <a:r>
              <a:rPr lang="en-US" dirty="0" smtClean="0"/>
              <a:t>a particular item.</a:t>
            </a:r>
          </a:p>
          <a:p>
            <a:r>
              <a:rPr lang="en-US" dirty="0" smtClean="0"/>
              <a:t>Much more data (read that detail) is gleaned in this manner and no longer do the network operators or end user companies have to wait days </a:t>
            </a:r>
            <a:r>
              <a:rPr lang="en-US" dirty="0"/>
              <a:t>or weeks for such data. </a:t>
            </a:r>
            <a:endParaRPr lang="en-US" dirty="0" smtClean="0"/>
          </a:p>
          <a:p>
            <a:r>
              <a:rPr lang="en-US" dirty="0" smtClean="0"/>
              <a:t>According to Intel, a leader in this type of technology, “These new analytical </a:t>
            </a:r>
            <a:r>
              <a:rPr lang="en-US" dirty="0"/>
              <a:t>reports </a:t>
            </a:r>
            <a:r>
              <a:rPr lang="en-US" dirty="0" smtClean="0"/>
              <a:t>can result in reconfiguring </a:t>
            </a:r>
            <a:r>
              <a:rPr lang="en-US" dirty="0"/>
              <a:t>store designs </a:t>
            </a:r>
            <a:r>
              <a:rPr lang="en-US" dirty="0" smtClean="0"/>
              <a:t>or repositioning </a:t>
            </a:r>
            <a:r>
              <a:rPr lang="en-US" dirty="0"/>
              <a:t>products that cater to </a:t>
            </a:r>
            <a:r>
              <a:rPr lang="en-US" dirty="0" smtClean="0"/>
              <a:t>the interest </a:t>
            </a:r>
            <a:r>
              <a:rPr lang="en-US" dirty="0"/>
              <a:t>of their consumers. They also </a:t>
            </a:r>
            <a:r>
              <a:rPr lang="en-US" dirty="0" smtClean="0"/>
              <a:t>can determine </a:t>
            </a:r>
            <a:r>
              <a:rPr lang="en-US" dirty="0"/>
              <a:t>specifics about their </a:t>
            </a:r>
            <a:r>
              <a:rPr lang="en-US" dirty="0" smtClean="0"/>
              <a:t>clientele at </a:t>
            </a:r>
            <a:r>
              <a:rPr lang="en-US" dirty="0"/>
              <a:t>various periods of the sales day </a:t>
            </a:r>
            <a:r>
              <a:rPr lang="en-US" dirty="0" smtClean="0"/>
              <a:t>and target </a:t>
            </a:r>
            <a:r>
              <a:rPr lang="en-US" dirty="0"/>
              <a:t>ads and messages to them </a:t>
            </a:r>
            <a:r>
              <a:rPr lang="en-US" dirty="0" smtClean="0"/>
              <a:t>regarding certain </a:t>
            </a:r>
            <a:r>
              <a:rPr lang="en-US" dirty="0"/>
              <a:t>products, services or </a:t>
            </a:r>
            <a:r>
              <a:rPr lang="en-US" dirty="0" smtClean="0"/>
              <a:t>promotions. Analytics </a:t>
            </a:r>
            <a:r>
              <a:rPr lang="en-US" dirty="0"/>
              <a:t>produce information </a:t>
            </a:r>
            <a:r>
              <a:rPr lang="en-US" dirty="0" smtClean="0"/>
              <a:t>about individual </a:t>
            </a:r>
            <a:r>
              <a:rPr lang="en-US" dirty="0"/>
              <a:t>units anchored around </a:t>
            </a:r>
            <a:r>
              <a:rPr lang="en-US" dirty="0" smtClean="0"/>
              <a:t>a location </a:t>
            </a:r>
            <a:r>
              <a:rPr lang="en-US" dirty="0"/>
              <a:t>or about the entire network in </a:t>
            </a:r>
            <a:r>
              <a:rPr lang="en-US" dirty="0" smtClean="0"/>
              <a:t>real time</a:t>
            </a:r>
            <a:r>
              <a:rPr lang="en-US" dirty="0"/>
              <a:t>, allowing businesses to pinpoint </a:t>
            </a:r>
            <a:r>
              <a:rPr lang="en-US" dirty="0" smtClean="0"/>
              <a:t>spots within </a:t>
            </a:r>
            <a:r>
              <a:rPr lang="en-US" dirty="0"/>
              <a:t>the store to reach customers</a:t>
            </a:r>
            <a:r>
              <a:rPr lang="en-US" dirty="0" smtClean="0"/>
              <a:t>.”</a:t>
            </a:r>
            <a:endParaRPr lang="en-US" dirty="0"/>
          </a:p>
        </p:txBody>
      </p:sp>
      <p:pic>
        <p:nvPicPr>
          <p:cNvPr id="4" name="Picture 3"/>
          <p:cNvPicPr>
            <a:picLocks noChangeAspect="1"/>
          </p:cNvPicPr>
          <p:nvPr/>
        </p:nvPicPr>
        <p:blipFill>
          <a:blip r:embed="rId2"/>
          <a:stretch>
            <a:fillRect/>
          </a:stretch>
        </p:blipFill>
        <p:spPr>
          <a:xfrm>
            <a:off x="3609892" y="3790950"/>
            <a:ext cx="1924216" cy="1119187"/>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663875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Than Sales Numbers</a:t>
            </a:r>
            <a:endParaRPr lang="en-US" dirty="0"/>
          </a:p>
        </p:txBody>
      </p:sp>
      <p:sp>
        <p:nvSpPr>
          <p:cNvPr id="3" name="Content Placeholder 2"/>
          <p:cNvSpPr>
            <a:spLocks noGrp="1"/>
          </p:cNvSpPr>
          <p:nvPr>
            <p:ph idx="1"/>
          </p:nvPr>
        </p:nvSpPr>
        <p:spPr>
          <a:xfrm>
            <a:off x="152400" y="755476"/>
            <a:ext cx="5334000" cy="4254674"/>
          </a:xfrm>
        </p:spPr>
        <p:txBody>
          <a:bodyPr>
            <a:normAutofit/>
          </a:bodyPr>
          <a:lstStyle/>
          <a:p>
            <a:r>
              <a:rPr lang="en-US" dirty="0" smtClean="0"/>
              <a:t>Analytical </a:t>
            </a:r>
            <a:r>
              <a:rPr lang="en-US" dirty="0"/>
              <a:t>programming isn’t </a:t>
            </a:r>
            <a:r>
              <a:rPr lang="en-US" dirty="0" smtClean="0"/>
              <a:t>simply tallying </a:t>
            </a:r>
            <a:r>
              <a:rPr lang="en-US" dirty="0"/>
              <a:t>sales figures, but also </a:t>
            </a:r>
            <a:r>
              <a:rPr lang="en-US" dirty="0" smtClean="0"/>
              <a:t>giving information </a:t>
            </a:r>
            <a:r>
              <a:rPr lang="en-US" dirty="0"/>
              <a:t>to signage operators </a:t>
            </a:r>
            <a:r>
              <a:rPr lang="en-US" dirty="0" smtClean="0"/>
              <a:t>to allow </a:t>
            </a:r>
            <a:r>
              <a:rPr lang="en-US" dirty="0"/>
              <a:t>them to go beyond </a:t>
            </a:r>
            <a:r>
              <a:rPr lang="en-US" dirty="0" smtClean="0"/>
              <a:t>straightforward numbers</a:t>
            </a:r>
            <a:r>
              <a:rPr lang="en-US" dirty="0"/>
              <a:t>. </a:t>
            </a:r>
            <a:endParaRPr lang="en-US" dirty="0" smtClean="0"/>
          </a:p>
          <a:p>
            <a:r>
              <a:rPr lang="en-US" dirty="0" smtClean="0"/>
              <a:t>They </a:t>
            </a:r>
            <a:r>
              <a:rPr lang="en-US" dirty="0"/>
              <a:t>can use figures to </a:t>
            </a:r>
            <a:r>
              <a:rPr lang="en-US" dirty="0" smtClean="0"/>
              <a:t>better mark </a:t>
            </a:r>
            <a:r>
              <a:rPr lang="en-US" dirty="0"/>
              <a:t>slower and peak sales periods, </a:t>
            </a:r>
            <a:r>
              <a:rPr lang="en-US" dirty="0" smtClean="0"/>
              <a:t>and thus </a:t>
            </a:r>
            <a:r>
              <a:rPr lang="en-US" dirty="0"/>
              <a:t>adjust staff </a:t>
            </a:r>
            <a:r>
              <a:rPr lang="en-US" dirty="0" smtClean="0"/>
              <a:t>accordingly. </a:t>
            </a:r>
          </a:p>
          <a:p>
            <a:r>
              <a:rPr lang="en-US" dirty="0" smtClean="0"/>
              <a:t>The </a:t>
            </a:r>
            <a:r>
              <a:rPr lang="en-US" dirty="0"/>
              <a:t>ability for businesses to use </a:t>
            </a:r>
            <a:r>
              <a:rPr lang="en-US" dirty="0" smtClean="0"/>
              <a:t>analytics to </a:t>
            </a:r>
            <a:r>
              <a:rPr lang="en-US" dirty="0"/>
              <a:t>quantify sales in greater detail, </a:t>
            </a:r>
            <a:r>
              <a:rPr lang="en-US" dirty="0" smtClean="0"/>
              <a:t>such as </a:t>
            </a:r>
            <a:r>
              <a:rPr lang="en-US" dirty="0"/>
              <a:t>who is buying what and when, </a:t>
            </a:r>
            <a:r>
              <a:rPr lang="en-US" dirty="0" smtClean="0"/>
              <a:t>is just </a:t>
            </a:r>
            <a:r>
              <a:rPr lang="en-US" dirty="0"/>
              <a:t>the sort of enticement </a:t>
            </a:r>
            <a:r>
              <a:rPr lang="en-US" dirty="0" smtClean="0"/>
              <a:t>advertisers need </a:t>
            </a:r>
            <a:r>
              <a:rPr lang="en-US" dirty="0"/>
              <a:t>to decide whether to invest in </a:t>
            </a:r>
            <a:r>
              <a:rPr lang="en-US" dirty="0" smtClean="0"/>
              <a:t>the growing </a:t>
            </a:r>
            <a:r>
              <a:rPr lang="en-US" dirty="0"/>
              <a:t>digital market. </a:t>
            </a:r>
            <a:endParaRPr lang="en-US" dirty="0" smtClean="0"/>
          </a:p>
          <a:p>
            <a:r>
              <a:rPr lang="en-US" dirty="0" smtClean="0"/>
              <a:t>Some </a:t>
            </a:r>
            <a:r>
              <a:rPr lang="en-US" dirty="0"/>
              <a:t>of those in the digital </a:t>
            </a:r>
            <a:r>
              <a:rPr lang="en-US" dirty="0" smtClean="0"/>
              <a:t>signage industry </a:t>
            </a:r>
            <a:r>
              <a:rPr lang="en-US" dirty="0"/>
              <a:t>believe the use of </a:t>
            </a:r>
            <a:r>
              <a:rPr lang="en-US" dirty="0" smtClean="0"/>
              <a:t>analytics through </a:t>
            </a:r>
            <a:r>
              <a:rPr lang="en-US" dirty="0"/>
              <a:t>such media is in its </a:t>
            </a:r>
            <a:r>
              <a:rPr lang="en-US" dirty="0" smtClean="0"/>
              <a:t>infancy. Where </a:t>
            </a:r>
            <a:r>
              <a:rPr lang="en-US" dirty="0"/>
              <a:t>they see it providing the </a:t>
            </a:r>
            <a:r>
              <a:rPr lang="en-US" dirty="0" smtClean="0"/>
              <a:t>greatest impact </a:t>
            </a:r>
            <a:r>
              <a:rPr lang="en-US" dirty="0"/>
              <a:t>is through optimization, </a:t>
            </a:r>
            <a:r>
              <a:rPr lang="en-US" dirty="0" smtClean="0"/>
              <a:t>using measurements </a:t>
            </a:r>
            <a:r>
              <a:rPr lang="en-US" dirty="0"/>
              <a:t>via analytics to </a:t>
            </a:r>
            <a:r>
              <a:rPr lang="en-US" dirty="0" smtClean="0"/>
              <a:t>further build </a:t>
            </a:r>
            <a:r>
              <a:rPr lang="en-US" dirty="0"/>
              <a:t>all facets of business.</a:t>
            </a:r>
          </a:p>
        </p:txBody>
      </p:sp>
      <p:pic>
        <p:nvPicPr>
          <p:cNvPr id="4" name="Picture 3"/>
          <p:cNvPicPr>
            <a:picLocks noChangeAspect="1"/>
          </p:cNvPicPr>
          <p:nvPr/>
        </p:nvPicPr>
        <p:blipFill>
          <a:blip r:embed="rId2"/>
          <a:stretch>
            <a:fillRect/>
          </a:stretch>
        </p:blipFill>
        <p:spPr>
          <a:xfrm>
            <a:off x="5791200" y="1442710"/>
            <a:ext cx="3012239" cy="2262527"/>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30888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Signage Market Growth</a:t>
            </a:r>
            <a:endParaRPr lang="en-US" dirty="0"/>
          </a:p>
        </p:txBody>
      </p:sp>
      <p:sp>
        <p:nvSpPr>
          <p:cNvPr id="3" name="Content Placeholder 2"/>
          <p:cNvSpPr>
            <a:spLocks noGrp="1"/>
          </p:cNvSpPr>
          <p:nvPr>
            <p:ph idx="1"/>
          </p:nvPr>
        </p:nvSpPr>
        <p:spPr>
          <a:xfrm>
            <a:off x="152400" y="755476"/>
            <a:ext cx="5791200" cy="4254674"/>
          </a:xfrm>
          <a:noFill/>
          <a:ln w="9525">
            <a:noFill/>
            <a:miter lim="800000"/>
            <a:headEnd/>
            <a:tailEnd/>
          </a:ln>
          <a:effectLst/>
        </p:spPr>
        <p:txBody>
          <a:bodyPr vert="horz" wrap="square" lIns="68580" tIns="34290" rIns="68580" bIns="34290" numCol="1" rtlCol="0" anchor="t" anchorCtr="0" compatLnSpc="1">
            <a:prstTxWarp prst="textNoShape">
              <a:avLst/>
            </a:prstTxWarp>
            <a:normAutofit/>
          </a:bodyPr>
          <a:lstStyle/>
          <a:p>
            <a:r>
              <a:rPr lang="en-US" dirty="0"/>
              <a:t>Growth in the worldwide </a:t>
            </a:r>
            <a:r>
              <a:rPr lang="en-US" dirty="0" smtClean="0"/>
              <a:t>digital </a:t>
            </a:r>
            <a:r>
              <a:rPr lang="en-US" dirty="0"/>
              <a:t>signage market will exceed 20%+ in 2013, totaling $7 billion USD, according to IMS Research.</a:t>
            </a:r>
          </a:p>
          <a:p>
            <a:r>
              <a:rPr lang="en-US" dirty="0"/>
              <a:t>In hardware, the primary revenue drivers were displays (including LED arrays), and projectors contributing US$4.5 billion.</a:t>
            </a:r>
          </a:p>
          <a:p>
            <a:r>
              <a:rPr lang="en-US" dirty="0"/>
              <a:t>Research shows that there is increasing recognition </a:t>
            </a:r>
            <a:r>
              <a:rPr lang="en-US" dirty="0" smtClean="0"/>
              <a:t>that digital </a:t>
            </a:r>
            <a:r>
              <a:rPr lang="en-US" dirty="0"/>
              <a:t>signage  is a valuable tool for directly interacting with audiences, and providing a compelling additional dimension to augment overall advertising placements across media of all types. </a:t>
            </a:r>
          </a:p>
          <a:p>
            <a:endParaRPr lang="en-US" dirty="0"/>
          </a:p>
          <a:p>
            <a:endParaRPr lang="en-US" dirty="0"/>
          </a:p>
        </p:txBody>
      </p:sp>
      <p:pic>
        <p:nvPicPr>
          <p:cNvPr id="4" name="Picture 3"/>
          <p:cNvPicPr>
            <a:picLocks noChangeAspect="1"/>
          </p:cNvPicPr>
          <p:nvPr/>
        </p:nvPicPr>
        <p:blipFill>
          <a:blip r:embed="rId2"/>
          <a:stretch>
            <a:fillRect/>
          </a:stretch>
        </p:blipFill>
        <p:spPr>
          <a:xfrm>
            <a:off x="6705600" y="1596938"/>
            <a:ext cx="2002383" cy="257175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233313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06094"/>
            <a:ext cx="5486400" cy="732696"/>
          </a:xfrm>
        </p:spPr>
        <p:txBody>
          <a:bodyPr/>
          <a:lstStyle/>
          <a:p>
            <a:r>
              <a:rPr lang="en-US" dirty="0" smtClean="0"/>
              <a:t>Final Recommendations</a:t>
            </a:r>
            <a:endParaRPr lang="en-US" dirty="0"/>
          </a:p>
        </p:txBody>
      </p:sp>
    </p:spTree>
    <p:extLst>
      <p:ext uri="{BB962C8B-B14F-4D97-AF65-F5344CB8AC3E}">
        <p14:creationId xmlns:p14="http://schemas.microsoft.com/office/powerpoint/2010/main" val="34327407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 Final Recommendations</a:t>
            </a:r>
          </a:p>
        </p:txBody>
      </p:sp>
      <p:sp>
        <p:nvSpPr>
          <p:cNvPr id="15363" name="Content Placeholder 2"/>
          <p:cNvSpPr>
            <a:spLocks noGrp="1"/>
          </p:cNvSpPr>
          <p:nvPr>
            <p:ph idx="1"/>
          </p:nvPr>
        </p:nvSpPr>
        <p:spPr>
          <a:xfrm>
            <a:off x="152400" y="755476"/>
            <a:ext cx="6400800" cy="4254674"/>
          </a:xfrm>
        </p:spPr>
        <p:txBody>
          <a:bodyPr>
            <a:normAutofit/>
          </a:bodyPr>
          <a:lstStyle/>
          <a:p>
            <a:pPr>
              <a:spcBef>
                <a:spcPts val="0"/>
              </a:spcBef>
            </a:pPr>
            <a:r>
              <a:rPr lang="en-US" dirty="0" smtClean="0"/>
              <a:t>Success in digital signage is first and foremost about the business model that is adopted in the beginning!</a:t>
            </a:r>
          </a:p>
          <a:p>
            <a:pPr>
              <a:spcBef>
                <a:spcPts val="0"/>
              </a:spcBef>
            </a:pPr>
            <a:r>
              <a:rPr lang="en-US" dirty="0" smtClean="0"/>
              <a:t>You must understand, articulate, and agree upon </a:t>
            </a:r>
            <a:r>
              <a:rPr lang="en-US" dirty="0"/>
              <a:t>the </a:t>
            </a:r>
            <a:r>
              <a:rPr lang="en-US" dirty="0" smtClean="0"/>
              <a:t>objective</a:t>
            </a:r>
          </a:p>
          <a:p>
            <a:pPr>
              <a:spcBef>
                <a:spcPts val="0"/>
              </a:spcBef>
            </a:pPr>
            <a:r>
              <a:rPr lang="en-US" dirty="0" smtClean="0"/>
              <a:t>Take into consideration the criteria for judgment</a:t>
            </a:r>
          </a:p>
          <a:p>
            <a:pPr>
              <a:spcBef>
                <a:spcPts val="0"/>
              </a:spcBef>
            </a:pPr>
            <a:r>
              <a:rPr lang="en-US" dirty="0" smtClean="0"/>
              <a:t>One size does not fit all. </a:t>
            </a:r>
            <a:r>
              <a:rPr lang="en-US" dirty="0"/>
              <a:t>C</a:t>
            </a:r>
            <a:r>
              <a:rPr lang="en-US" dirty="0" smtClean="0"/>
              <a:t>ustomize for a “good fit”.</a:t>
            </a:r>
          </a:p>
          <a:p>
            <a:pPr>
              <a:spcBef>
                <a:spcPts val="0"/>
              </a:spcBef>
            </a:pPr>
            <a:r>
              <a:rPr lang="en-US" dirty="0" smtClean="0"/>
              <a:t>Understand what the system can and cannot do.</a:t>
            </a:r>
          </a:p>
          <a:p>
            <a:pPr>
              <a:spcBef>
                <a:spcPts val="0"/>
              </a:spcBef>
            </a:pPr>
            <a:r>
              <a:rPr lang="en-US" dirty="0" smtClean="0"/>
              <a:t>Remember there is a difference between price and cost.</a:t>
            </a:r>
          </a:p>
          <a:p>
            <a:pPr>
              <a:spcBef>
                <a:spcPts val="0"/>
              </a:spcBef>
            </a:pPr>
            <a:r>
              <a:rPr lang="en-US" dirty="0" smtClean="0"/>
              <a:t>Recurring costs must be considered up front</a:t>
            </a:r>
          </a:p>
          <a:p>
            <a:pPr>
              <a:spcBef>
                <a:spcPts val="0"/>
              </a:spcBef>
            </a:pPr>
            <a:r>
              <a:rPr lang="en-US" b="1" dirty="0" smtClean="0">
                <a:solidFill>
                  <a:srgbClr val="FF0000"/>
                </a:solidFill>
              </a:rPr>
              <a:t>Concentrate on true “value” with metrics and measureable ROI and/or ROO.</a:t>
            </a:r>
          </a:p>
          <a:p>
            <a:pPr>
              <a:spcBef>
                <a:spcPts val="0"/>
              </a:spcBef>
            </a:pPr>
            <a:r>
              <a:rPr lang="en-US" dirty="0" smtClean="0"/>
              <a:t>Form meaningful partnerships for products and solutions.</a:t>
            </a:r>
          </a:p>
          <a:p>
            <a:pPr>
              <a:spcBef>
                <a:spcPts val="0"/>
              </a:spcBef>
            </a:pPr>
            <a:endParaRPr lang="en-US" dirty="0" smtClean="0"/>
          </a:p>
          <a:p>
            <a:pPr>
              <a:spcBef>
                <a:spcPts val="0"/>
              </a:spcBef>
            </a:pPr>
            <a:endParaRPr lang="en-US" dirty="0" smtClean="0"/>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6113" y="1571778"/>
            <a:ext cx="1728787" cy="1709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rot="21239643">
            <a:off x="5452654" y="3455550"/>
            <a:ext cx="3403251" cy="1315745"/>
          </a:xfrm>
          <a:prstGeom prst="rect">
            <a:avLst/>
          </a:prstGeom>
          <a:noFill/>
        </p:spPr>
        <p:txBody>
          <a:bodyPr wrap="squar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K.I.S.S</a:t>
            </a:r>
          </a:p>
          <a:p>
            <a:pPr algn="ctr"/>
            <a:r>
              <a:rPr lang="en-US" sz="2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Keep it stupidly simple!</a:t>
            </a:r>
          </a:p>
        </p:txBody>
      </p:sp>
    </p:spTree>
    <p:extLst>
      <p:ext uri="{BB962C8B-B14F-4D97-AF65-F5344CB8AC3E}">
        <p14:creationId xmlns:p14="http://schemas.microsoft.com/office/powerpoint/2010/main" val="1178132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54087" y="1246854"/>
            <a:ext cx="4435830" cy="2646878"/>
          </a:xfrm>
          <a:prstGeom prst="rect">
            <a:avLst/>
          </a:prstGeom>
          <a:noFill/>
        </p:spPr>
        <p:txBody>
          <a:bodyPr wrap="none" lIns="91440" tIns="45720" rIns="91440" bIns="4572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Q&amp;A</a:t>
            </a:r>
            <a:endPar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7586534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35907"/>
          <a:stretch/>
        </p:blipFill>
        <p:spPr>
          <a:xfrm>
            <a:off x="5974593" y="3712137"/>
            <a:ext cx="3034260" cy="1298013"/>
          </a:xfrm>
          <a:prstGeom prst="rect">
            <a:avLst/>
          </a:prstGeom>
        </p:spPr>
      </p:pic>
      <p:sp>
        <p:nvSpPr>
          <p:cNvPr id="71682" name="Title 1"/>
          <p:cNvSpPr>
            <a:spLocks noGrp="1"/>
          </p:cNvSpPr>
          <p:nvPr>
            <p:ph type="title"/>
          </p:nvPr>
        </p:nvSpPr>
        <p:spPr/>
        <p:txBody>
          <a:bodyPr/>
          <a:lstStyle/>
          <a:p>
            <a:pPr>
              <a:defRPr/>
            </a:pPr>
            <a:r>
              <a:rPr lang="en-US" dirty="0" smtClean="0"/>
              <a:t>For More Information</a:t>
            </a:r>
          </a:p>
        </p:txBody>
      </p:sp>
      <p:sp>
        <p:nvSpPr>
          <p:cNvPr id="71683" name="Content Placeholder 2"/>
          <p:cNvSpPr>
            <a:spLocks noGrp="1"/>
          </p:cNvSpPr>
          <p:nvPr>
            <p:ph idx="1"/>
          </p:nvPr>
        </p:nvSpPr>
        <p:spPr/>
        <p:txBody>
          <a:bodyPr>
            <a:normAutofit/>
          </a:bodyPr>
          <a:lstStyle/>
          <a:p>
            <a:pPr>
              <a:defRPr/>
            </a:pPr>
            <a:r>
              <a:rPr lang="en-US" sz="1400" dirty="0" smtClean="0"/>
              <a:t>If you would like more information, please contact the Digital Signage Experts Group:</a:t>
            </a:r>
          </a:p>
          <a:p>
            <a:pPr>
              <a:defRPr/>
            </a:pPr>
            <a:endParaRPr lang="en-US" sz="1400" dirty="0" smtClean="0"/>
          </a:p>
          <a:p>
            <a:pPr>
              <a:defRPr/>
            </a:pPr>
            <a:r>
              <a:rPr lang="en-US" sz="1400" dirty="0" smtClean="0"/>
              <a:t>http://www.brawnconsulting.com</a:t>
            </a:r>
          </a:p>
          <a:p>
            <a:pPr>
              <a:defRPr/>
            </a:pPr>
            <a:r>
              <a:rPr lang="en-US" sz="1400" dirty="0" smtClean="0"/>
              <a:t>http://www.dseg.org</a:t>
            </a:r>
          </a:p>
          <a:p>
            <a:pPr>
              <a:defRPr/>
            </a:pPr>
            <a:r>
              <a:rPr lang="en-US" sz="1400" dirty="0" smtClean="0"/>
              <a:t>http://www.isfcommercial.com</a:t>
            </a:r>
          </a:p>
          <a:p>
            <a:pPr>
              <a:defRPr/>
            </a:pPr>
            <a:endParaRPr lang="en-US" sz="1400" dirty="0" smtClean="0"/>
          </a:p>
          <a:p>
            <a:pPr>
              <a:defRPr/>
            </a:pPr>
            <a:r>
              <a:rPr lang="en-US" sz="1400" dirty="0" smtClean="0"/>
              <a:t>Alan C. Brawn, CTS, ISF, ISF-C, DSCE, DSDE, DSNE</a:t>
            </a:r>
          </a:p>
          <a:p>
            <a:pPr lvl="1">
              <a:defRPr/>
            </a:pPr>
            <a:r>
              <a:rPr lang="en-US" dirty="0" smtClean="0">
                <a:hlinkClick r:id="rId3"/>
              </a:rPr>
              <a:t>alan@brawnconsulting.com</a:t>
            </a:r>
            <a:endParaRPr lang="en-US" dirty="0" smtClean="0"/>
          </a:p>
          <a:p>
            <a:pPr>
              <a:defRPr/>
            </a:pPr>
            <a:endParaRPr lang="en-US" sz="1400" dirty="0" smtClean="0"/>
          </a:p>
          <a:p>
            <a:pPr>
              <a:buNone/>
              <a:defRPr/>
            </a:pPr>
            <a:endParaRPr lang="en-US" sz="1400" dirty="0" smtClean="0"/>
          </a:p>
          <a:p>
            <a:pPr>
              <a:defRPr/>
            </a:pPr>
            <a:r>
              <a:rPr lang="en-US" sz="1400" dirty="0" smtClean="0"/>
              <a:t>Jonathan Brawn, CTS, ISF, ISF-C, DSCE, DSDE, DSNE</a:t>
            </a:r>
          </a:p>
          <a:p>
            <a:pPr lvl="1">
              <a:defRPr/>
            </a:pPr>
            <a:r>
              <a:rPr lang="en-US" dirty="0" smtClean="0">
                <a:hlinkClick r:id="rId4"/>
              </a:rPr>
              <a:t>jonathan@brawnconsulting.com</a:t>
            </a:r>
            <a:endParaRPr lang="en-US" dirty="0" smtClean="0"/>
          </a:p>
          <a:p>
            <a:pPr>
              <a:buFont typeface="Wingdings" pitchFamily="2" charset="2"/>
              <a:buNone/>
              <a:defRPr/>
            </a:pPr>
            <a:endParaRPr lang="en-US" sz="1400" dirty="0" smtClean="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90829" y="1504950"/>
            <a:ext cx="1399321" cy="1236605"/>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28614">
            <a:off x="6895029" y="2757021"/>
            <a:ext cx="1236605" cy="1236605"/>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376008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Digital Signage Market Value</a:t>
            </a:r>
            <a:endParaRPr lang="en-US" dirty="0"/>
          </a:p>
        </p:txBody>
      </p:sp>
      <p:graphicFrame>
        <p:nvGraphicFramePr>
          <p:cNvPr id="6" name="Chart 5"/>
          <p:cNvGraphicFramePr/>
          <p:nvPr>
            <p:extLst/>
          </p:nvPr>
        </p:nvGraphicFramePr>
        <p:xfrm>
          <a:off x="2286000" y="1428750"/>
          <a:ext cx="4572000" cy="30659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2665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Behavior-The Numbers</a:t>
            </a:r>
            <a:endParaRPr lang="en-US" dirty="0"/>
          </a:p>
        </p:txBody>
      </p:sp>
      <p:sp>
        <p:nvSpPr>
          <p:cNvPr id="3" name="Content Placeholder 2"/>
          <p:cNvSpPr>
            <a:spLocks noGrp="1"/>
          </p:cNvSpPr>
          <p:nvPr>
            <p:ph idx="1"/>
          </p:nvPr>
        </p:nvSpPr>
        <p:spPr/>
        <p:txBody>
          <a:bodyPr>
            <a:normAutofit/>
          </a:bodyPr>
          <a:lstStyle/>
          <a:p>
            <a:r>
              <a:rPr lang="en-US" b="1" dirty="0">
                <a:solidFill>
                  <a:srgbClr val="FF0000"/>
                </a:solidFill>
              </a:rPr>
              <a:t>According to a recent Arbitron study, one in three consumers stated  they made an unplanned purchase after seeing a product advertised on a dynamic digital </a:t>
            </a:r>
            <a:r>
              <a:rPr lang="en-US" b="1" dirty="0" smtClean="0">
                <a:solidFill>
                  <a:srgbClr val="FF0000"/>
                </a:solidFill>
              </a:rPr>
              <a:t>sign.</a:t>
            </a:r>
          </a:p>
          <a:p>
            <a:r>
              <a:rPr lang="en-US" dirty="0" smtClean="0"/>
              <a:t>Other </a:t>
            </a:r>
            <a:r>
              <a:rPr lang="en-US" dirty="0"/>
              <a:t>research, including information presented at the Digital Signage Business Conference, shows that </a:t>
            </a:r>
            <a:r>
              <a:rPr lang="en-US" dirty="0" smtClean="0"/>
              <a:t>dynamic digital signs receive </a:t>
            </a:r>
            <a:r>
              <a:rPr lang="en-US" dirty="0"/>
              <a:t>up to </a:t>
            </a:r>
            <a:r>
              <a:rPr lang="en-US" b="1" dirty="0">
                <a:solidFill>
                  <a:srgbClr val="FF0000"/>
                </a:solidFill>
              </a:rPr>
              <a:t>10 times more eye contact </a:t>
            </a:r>
            <a:r>
              <a:rPr lang="en-US" dirty="0"/>
              <a:t>than traditional static signage</a:t>
            </a:r>
            <a:r>
              <a:rPr lang="en-US" dirty="0" smtClean="0"/>
              <a:t>.</a:t>
            </a:r>
          </a:p>
          <a:p>
            <a:r>
              <a:rPr lang="en-US" dirty="0" smtClean="0"/>
              <a:t>According to the Washington Post, </a:t>
            </a:r>
            <a:r>
              <a:rPr lang="en-US" b="1" dirty="0" smtClean="0">
                <a:solidFill>
                  <a:srgbClr val="FF0000"/>
                </a:solidFill>
              </a:rPr>
              <a:t>68% of Americans </a:t>
            </a:r>
            <a:r>
              <a:rPr lang="en-US" dirty="0" smtClean="0"/>
              <a:t>see a dynamic digital sign each and every day.</a:t>
            </a:r>
          </a:p>
          <a:p>
            <a:r>
              <a:rPr lang="en-US" dirty="0" smtClean="0"/>
              <a:t>The New York Times reports that we spend an average of </a:t>
            </a:r>
            <a:r>
              <a:rPr lang="en-US" b="1" dirty="0" smtClean="0">
                <a:solidFill>
                  <a:srgbClr val="FF0000"/>
                </a:solidFill>
              </a:rPr>
              <a:t>8 hours a day </a:t>
            </a:r>
            <a:r>
              <a:rPr lang="en-US" dirty="0" smtClean="0"/>
              <a:t>in front of one type of electronic screen or another each day. </a:t>
            </a:r>
            <a:endParaRPr lang="en-US" dirty="0"/>
          </a:p>
          <a:p>
            <a:endParaRPr lang="en-US" dirty="0"/>
          </a:p>
        </p:txBody>
      </p:sp>
      <p:pic>
        <p:nvPicPr>
          <p:cNvPr id="4" name="Picture 3"/>
          <p:cNvPicPr>
            <a:picLocks noChangeAspect="1"/>
          </p:cNvPicPr>
          <p:nvPr/>
        </p:nvPicPr>
        <p:blipFill>
          <a:blip r:embed="rId2"/>
          <a:stretch>
            <a:fillRect/>
          </a:stretch>
        </p:blipFill>
        <p:spPr>
          <a:xfrm>
            <a:off x="3048000" y="3714750"/>
            <a:ext cx="3225165" cy="957349"/>
          </a:xfrm>
          <a:prstGeom prst="rect">
            <a:avLst/>
          </a:prstGeom>
          <a:ln>
            <a:noFill/>
          </a:ln>
          <a:effectLst/>
        </p:spPr>
      </p:pic>
    </p:spTree>
    <p:extLst>
      <p:ext uri="{BB962C8B-B14F-4D97-AF65-F5344CB8AC3E}">
        <p14:creationId xmlns:p14="http://schemas.microsoft.com/office/powerpoint/2010/main" val="2359232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Digital Signage is Growing</a:t>
            </a:r>
            <a:endParaRPr lang="en-US" dirty="0"/>
          </a:p>
        </p:txBody>
      </p:sp>
      <p:sp>
        <p:nvSpPr>
          <p:cNvPr id="3" name="Content Placeholder 2"/>
          <p:cNvSpPr>
            <a:spLocks noGrp="1"/>
          </p:cNvSpPr>
          <p:nvPr>
            <p:ph idx="1"/>
          </p:nvPr>
        </p:nvSpPr>
        <p:spPr>
          <a:xfrm>
            <a:off x="152400" y="755476"/>
            <a:ext cx="8839200" cy="2806874"/>
          </a:xfrm>
        </p:spPr>
        <p:txBody>
          <a:bodyPr/>
          <a:lstStyle/>
          <a:p>
            <a:r>
              <a:rPr lang="en-US" dirty="0" smtClean="0"/>
              <a:t>Digital </a:t>
            </a:r>
            <a:r>
              <a:rPr lang="en-US" dirty="0"/>
              <a:t>s</a:t>
            </a:r>
            <a:r>
              <a:rPr lang="en-US" dirty="0" smtClean="0"/>
              <a:t>ignage </a:t>
            </a:r>
            <a:r>
              <a:rPr lang="en-US" dirty="0"/>
              <a:t>is experiencing exponential growth and </a:t>
            </a:r>
            <a:r>
              <a:rPr lang="en-US" dirty="0" smtClean="0"/>
              <a:t>has </a:t>
            </a:r>
            <a:r>
              <a:rPr lang="en-US" dirty="0"/>
              <a:t>become a popular </a:t>
            </a:r>
            <a:r>
              <a:rPr lang="en-US" dirty="0" smtClean="0"/>
              <a:t>promotional, advertising, and communication </a:t>
            </a:r>
            <a:r>
              <a:rPr lang="en-US" dirty="0"/>
              <a:t>technology for end-users to implement for a variety of reasons.  </a:t>
            </a:r>
            <a:endParaRPr lang="en-US" dirty="0" smtClean="0"/>
          </a:p>
          <a:p>
            <a:r>
              <a:rPr lang="en-US" dirty="0" smtClean="0"/>
              <a:t>Most </a:t>
            </a:r>
            <a:r>
              <a:rPr lang="en-US" dirty="0"/>
              <a:t>critically, </a:t>
            </a:r>
            <a:r>
              <a:rPr lang="en-US" dirty="0" smtClean="0"/>
              <a:t>digital </a:t>
            </a:r>
            <a:r>
              <a:rPr lang="en-US" dirty="0"/>
              <a:t>signage can improve the customer experience </a:t>
            </a:r>
            <a:r>
              <a:rPr lang="en-US" dirty="0" smtClean="0"/>
              <a:t>and provides the most </a:t>
            </a:r>
            <a:r>
              <a:rPr lang="en-US" dirty="0"/>
              <a:t>relevant and targeted messages at the most appropriate time.  </a:t>
            </a:r>
            <a:endParaRPr lang="en-US" dirty="0" smtClean="0"/>
          </a:p>
          <a:p>
            <a:r>
              <a:rPr lang="en-US" dirty="0" smtClean="0"/>
              <a:t>Digital </a:t>
            </a:r>
            <a:r>
              <a:rPr lang="en-US" dirty="0"/>
              <a:t>signs </a:t>
            </a:r>
            <a:r>
              <a:rPr lang="en-US" dirty="0" smtClean="0"/>
              <a:t>offer </a:t>
            </a:r>
            <a:r>
              <a:rPr lang="en-US" dirty="0"/>
              <a:t>a more welcoming and interesting  environment directly to the consumer.   </a:t>
            </a:r>
            <a:endParaRPr lang="en-US" dirty="0" smtClean="0"/>
          </a:p>
          <a:p>
            <a:r>
              <a:rPr lang="en-US" dirty="0" smtClean="0"/>
              <a:t>Digital </a:t>
            </a:r>
            <a:r>
              <a:rPr lang="en-US" dirty="0"/>
              <a:t>s</a:t>
            </a:r>
            <a:r>
              <a:rPr lang="en-US" dirty="0" smtClean="0"/>
              <a:t>ignage </a:t>
            </a:r>
            <a:r>
              <a:rPr lang="en-US" dirty="0"/>
              <a:t>provides the opportunity for brand building as well as a </a:t>
            </a:r>
            <a:r>
              <a:rPr lang="en-US" b="1" dirty="0">
                <a:solidFill>
                  <a:srgbClr val="FF0000"/>
                </a:solidFill>
              </a:rPr>
              <a:t>strategically influencing shopping behavior and can create a stimulating environment where the customer’s long and short-term behavior can be shaped. </a:t>
            </a:r>
            <a:endParaRPr lang="en-US" b="1" dirty="0" smtClean="0">
              <a:solidFill>
                <a:srgbClr val="FF0000"/>
              </a:solidFill>
            </a:endParaRPr>
          </a:p>
          <a:p>
            <a:r>
              <a:rPr lang="en-US" dirty="0"/>
              <a:t>Many businesses report significant sales increases due to dynamic digital signage</a:t>
            </a:r>
            <a:endParaRPr lang="en-US" dirty="0" smtClean="0"/>
          </a:p>
        </p:txBody>
      </p:sp>
      <p:pic>
        <p:nvPicPr>
          <p:cNvPr id="4" name="Picture 3"/>
          <p:cNvPicPr>
            <a:picLocks noChangeAspect="1"/>
          </p:cNvPicPr>
          <p:nvPr/>
        </p:nvPicPr>
        <p:blipFill>
          <a:blip r:embed="rId2"/>
          <a:stretch>
            <a:fillRect/>
          </a:stretch>
        </p:blipFill>
        <p:spPr>
          <a:xfrm>
            <a:off x="2862044" y="3814930"/>
            <a:ext cx="3429000" cy="1203158"/>
          </a:xfrm>
          <a:prstGeom prst="rect">
            <a:avLst/>
          </a:prstGeom>
        </p:spPr>
      </p:pic>
    </p:spTree>
    <p:extLst>
      <p:ext uri="{BB962C8B-B14F-4D97-AF65-F5344CB8AC3E}">
        <p14:creationId xmlns:p14="http://schemas.microsoft.com/office/powerpoint/2010/main" val="2402693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Adoption Life Cycle</a:t>
            </a:r>
            <a:endParaRPr lang="en-US" dirty="0"/>
          </a:p>
        </p:txBody>
      </p:sp>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l="2147" t="12040" r="1092" b="2006"/>
          <a:stretch/>
        </p:blipFill>
        <p:spPr>
          <a:xfrm>
            <a:off x="1919908" y="1435797"/>
            <a:ext cx="5319092" cy="2964753"/>
          </a:xfrm>
          <a:effectLst>
            <a:outerShdw blurRad="50800" dist="38100" dir="2700000" algn="tl" rotWithShape="0">
              <a:prstClr val="black">
                <a:alpha val="40000"/>
              </a:prstClr>
            </a:outerShdw>
          </a:effectLst>
        </p:spPr>
      </p:pic>
      <p:sp>
        <p:nvSpPr>
          <p:cNvPr id="3" name="Down Arrow 2"/>
          <p:cNvSpPr/>
          <p:nvPr/>
        </p:nvSpPr>
        <p:spPr>
          <a:xfrm>
            <a:off x="3762354" y="2241472"/>
            <a:ext cx="398526" cy="711278"/>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sp>
        <p:nvSpPr>
          <p:cNvPr id="4" name="Rectangle 3"/>
          <p:cNvSpPr/>
          <p:nvPr/>
        </p:nvSpPr>
        <p:spPr>
          <a:xfrm>
            <a:off x="4143354" y="2040835"/>
            <a:ext cx="2181246" cy="530915"/>
          </a:xfrm>
          <a:prstGeom prst="rect">
            <a:avLst/>
          </a:prstGeom>
          <a:noFill/>
        </p:spPr>
        <p:txBody>
          <a:bodyPr wrap="square" lIns="68580" tIns="34290" rIns="68580" bIns="34290">
            <a:spAutoFit/>
          </a:bodyPr>
          <a:lstStyle/>
          <a:p>
            <a:pPr algn="ctr"/>
            <a:r>
              <a:rPr lang="en-US" sz="3000" b="1" dirty="0">
                <a:ln w="22225">
                  <a:solidFill>
                    <a:schemeClr val="accent2"/>
                  </a:solidFill>
                  <a:prstDash val="solid"/>
                </a:ln>
                <a:solidFill>
                  <a:schemeClr val="accent2">
                    <a:lumMod val="40000"/>
                    <a:lumOff val="60000"/>
                  </a:schemeClr>
                </a:solidFill>
                <a:effectLst>
                  <a:outerShdw blurRad="50800" dist="38100" dir="2700000" algn="tl" rotWithShape="0">
                    <a:prstClr val="black">
                      <a:alpha val="40000"/>
                    </a:prstClr>
                  </a:outerShdw>
                </a:effectLst>
              </a:rPr>
              <a:t>Here we are!</a:t>
            </a:r>
          </a:p>
        </p:txBody>
      </p:sp>
    </p:spTree>
    <p:extLst>
      <p:ext uri="{BB962C8B-B14F-4D97-AF65-F5344CB8AC3E}">
        <p14:creationId xmlns:p14="http://schemas.microsoft.com/office/powerpoint/2010/main" val="212748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Adoption Life Cycle</a:t>
            </a:r>
          </a:p>
        </p:txBody>
      </p:sp>
      <p:pic>
        <p:nvPicPr>
          <p:cNvPr id="4" name="Content Placeholder 3"/>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14198" b="6203"/>
          <a:stretch/>
        </p:blipFill>
        <p:spPr>
          <a:xfrm>
            <a:off x="2039923" y="1276350"/>
            <a:ext cx="5064169" cy="3124200"/>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92078858"/>
      </p:ext>
    </p:extLst>
  </p:cSld>
  <p:clrMapOvr>
    <a:masterClrMapping/>
  </p:clrMapOvr>
  <p:timing>
    <p:tnLst>
      <p:par>
        <p:cTn id="1" dur="indefinite" restart="never" nodeType="tmRoot"/>
      </p:par>
    </p:tnLst>
  </p:timing>
</p:sld>
</file>

<file path=ppt/theme/theme1.xml><?xml version="1.0" encoding="utf-8"?>
<a:theme xmlns:a="http://schemas.openxmlformats.org/drawingml/2006/main" name="BC PowerPoint 2011 16x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BC PowerPoint 2012 16x9</Template>
  <TotalTime>199</TotalTime>
  <Words>3264</Words>
  <Application>Microsoft Office PowerPoint</Application>
  <PresentationFormat>On-screen Show (16:9)</PresentationFormat>
  <Paragraphs>260</Paragraphs>
  <Slides>43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Droid Sans</vt:lpstr>
      <vt:lpstr>Wingdings</vt:lpstr>
      <vt:lpstr>BC PowerPoint 2011 16x9</vt:lpstr>
      <vt:lpstr>Metrics and Analytics for ROI in Digital Signage</vt:lpstr>
      <vt:lpstr>Can’t Measure It, Can’t Manage It</vt:lpstr>
      <vt:lpstr>Plan on Planning</vt:lpstr>
      <vt:lpstr>Digital Signage Market Growth</vt:lpstr>
      <vt:lpstr>Global Digital Signage Market Value</vt:lpstr>
      <vt:lpstr>Changing Behavior-The Numbers</vt:lpstr>
      <vt:lpstr>Why Digital Signage is Growing</vt:lpstr>
      <vt:lpstr>Technology Adoption Life Cycle</vt:lpstr>
      <vt:lpstr>Technology Adoption Life Cycle</vt:lpstr>
      <vt:lpstr>Looks Easy, But Its Not!</vt:lpstr>
      <vt:lpstr>The 7 Key Elements of Digital Signage</vt:lpstr>
      <vt:lpstr>The 7 Key Elements of Digital Signage</vt:lpstr>
      <vt:lpstr>The 7 Key Elements of Dynamic Digital Signage</vt:lpstr>
      <vt:lpstr>First Law of Analytics and Measurement:  Articulating the Objectives</vt:lpstr>
      <vt:lpstr>Did We Mention the Objective is #1?</vt:lpstr>
      <vt:lpstr>Did We Mention the Objective is #1?</vt:lpstr>
      <vt:lpstr>Examples of Measurable Objectives</vt:lpstr>
      <vt:lpstr>Content as the Vehicle  and a Call to Action</vt:lpstr>
      <vt:lpstr>Content as the Vehicle</vt:lpstr>
      <vt:lpstr>Content as the Vehicle</vt:lpstr>
      <vt:lpstr>Content Call-to-Action</vt:lpstr>
      <vt:lpstr>Return on Investment Return on Objectives Total Cost of Ownership</vt:lpstr>
      <vt:lpstr>Digital Signage ROI-ROO &amp; TCO</vt:lpstr>
      <vt:lpstr>Digital Signage ROI-ROO &amp; TCO</vt:lpstr>
      <vt:lpstr>Digital Signage ROI-ROO &amp; TCO</vt:lpstr>
      <vt:lpstr>Digital Signage ROI-ROO &amp; TCO</vt:lpstr>
      <vt:lpstr>Digital Signage ROI-ROO &amp; TCO</vt:lpstr>
      <vt:lpstr>Digital Signage ROI-ROO &amp; TCO</vt:lpstr>
      <vt:lpstr>Importance of Metrics,  Measurements, and Analytics</vt:lpstr>
      <vt:lpstr>The Task at Hand…</vt:lpstr>
      <vt:lpstr>The Importance of Viewer Analytics</vt:lpstr>
      <vt:lpstr>Answering Questions with Analytics</vt:lpstr>
      <vt:lpstr>What is Being Measured</vt:lpstr>
      <vt:lpstr>Means of Measurements</vt:lpstr>
      <vt:lpstr>It is All About Knowing the Audience</vt:lpstr>
      <vt:lpstr>Light at the End of the Tunnel</vt:lpstr>
      <vt:lpstr>What Matters!</vt:lpstr>
      <vt:lpstr>Use of Data Gathered</vt:lpstr>
      <vt:lpstr>More Than Sales Numbers</vt:lpstr>
      <vt:lpstr>Final Recommendations</vt:lpstr>
      <vt:lpstr> Final Recommendations</vt:lpstr>
      <vt:lpstr>PowerPoint Presentation</vt:lpstr>
      <vt:lpstr>For More Information</vt:lpstr>
    </vt:vector>
  </TitlesOfParts>
  <Company>Brawn Consulting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Metrics and Analytics for ROI in Digital Signage</dc:title>
  <dc:creator>Alan C. Brawn</dc:creator>
  <cp:lastModifiedBy>Jonathan Brawn</cp:lastModifiedBy>
  <cp:revision>39</cp:revision>
  <dcterms:created xsi:type="dcterms:W3CDTF">2013-10-02T19:48:05Z</dcterms:created>
  <dcterms:modified xsi:type="dcterms:W3CDTF">2013-10-03T22:55:57Z</dcterms:modified>
</cp:coreProperties>
</file>